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66" r:id="rId5"/>
    <p:sldId id="259" r:id="rId6"/>
    <p:sldId id="261" r:id="rId7"/>
    <p:sldId id="265" r:id="rId8"/>
    <p:sldId id="264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198182488580175"/>
          <c:y val="5.065840681391158E-2"/>
          <c:w val="0.83656324820591599"/>
          <c:h val="0.94934159318608846"/>
        </c:manualLayout>
      </c:layout>
      <c:pie3DChart>
        <c:varyColors val="1"/>
        <c:ser>
          <c:idx val="0"/>
          <c:order val="0"/>
          <c:explosion val="6"/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561E-4DD7-9365-8110124EDAF0}"/>
              </c:ext>
            </c:extLst>
          </c:dPt>
          <c:dLbls>
            <c:dLbl>
              <c:idx val="0"/>
              <c:layout>
                <c:manualLayout>
                  <c:x val="-0.16546953720118063"/>
                  <c:y val="-0.290023489517520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1E-4DD7-9365-8110124EDAF0}"/>
                </c:ext>
              </c:extLst>
            </c:dLbl>
            <c:dLbl>
              <c:idx val="1"/>
              <c:layout>
                <c:manualLayout>
                  <c:x val="0.13812012030869356"/>
                  <c:y val="2.56405044890648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1E-4DD7-9365-8110124EDAF0}"/>
                </c:ext>
              </c:extLst>
            </c:dLbl>
            <c:dLbl>
              <c:idx val="2"/>
              <c:layout>
                <c:manualLayout>
                  <c:x val="9.4165261830811073E-2"/>
                  <c:y val="7.37191180526606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61E-4DD7-9365-8110124EDA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Аркуш1!$A$1:$A$3</c:f>
              <c:strCache>
                <c:ptCount val="3"/>
                <c:pt idx="0">
                  <c:v>Перелік дисциплін прийнятний</c:v>
                </c:pt>
                <c:pt idx="1">
                  <c:v>Перелік дисциплін слід розширити</c:v>
                </c:pt>
                <c:pt idx="2">
                  <c:v>Не задумувався</c:v>
                </c:pt>
              </c:strCache>
            </c:strRef>
          </c:cat>
          <c:val>
            <c:numRef>
              <c:f>Аркуш1!$B$1:$B$3</c:f>
              <c:numCache>
                <c:formatCode>0%</c:formatCode>
                <c:ptCount val="3"/>
                <c:pt idx="0">
                  <c:v>0.78</c:v>
                </c:pt>
                <c:pt idx="1">
                  <c:v>0.11</c:v>
                </c:pt>
                <c:pt idx="2">
                  <c:v>0.11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61E-4DD7-9365-8110124EDA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5.9761592300962382E-2"/>
          <c:y val="0.76103635543763115"/>
          <c:w val="0.77865261347772952"/>
          <c:h val="0.23896357467511684"/>
        </c:manualLayout>
      </c:layout>
      <c:overlay val="0"/>
      <c:txPr>
        <a:bodyPr/>
        <a:lstStyle/>
        <a:p>
          <a:pPr>
            <a:defRPr sz="1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ln>
              <a:noFill/>
            </a:ln>
          </c:spPr>
          <c:explosion val="25"/>
          <c:dLbls>
            <c:dLbl>
              <c:idx val="0"/>
              <c:layout>
                <c:manualLayout>
                  <c:x val="-0.11148528571520018"/>
                  <c:y val="-0.2016923580629728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72-44F1-94F7-0093C6FA1E6B}"/>
                </c:ext>
              </c:extLst>
            </c:dLbl>
            <c:dLbl>
              <c:idx val="1"/>
              <c:layout>
                <c:manualLayout>
                  <c:x val="9.3867732605359494E-2"/>
                  <c:y val="8.118147434335263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72-44F1-94F7-0093C6FA1E6B}"/>
                </c:ext>
              </c:extLst>
            </c:dLbl>
            <c:dLbl>
              <c:idx val="2"/>
              <c:layout>
                <c:manualLayout>
                  <c:x val="3.2868120400219754E-2"/>
                  <c:y val="7.56687149633883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072-44F1-94F7-0093C6FA1E6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Аркуш1!$A$21:$A$23</c:f>
              <c:strCache>
                <c:ptCount val="3"/>
                <c:pt idx="0">
                  <c:v>Так, забезпечують набуття необхідних компетентностей</c:v>
                </c:pt>
                <c:pt idx="1">
                  <c:v>В основному забезпечують набуття необхідних компетентностей</c:v>
                </c:pt>
                <c:pt idx="2">
                  <c:v>Не задумувався</c:v>
                </c:pt>
              </c:strCache>
            </c:strRef>
          </c:cat>
          <c:val>
            <c:numRef>
              <c:f>Аркуш1!$B$21:$B$23</c:f>
              <c:numCache>
                <c:formatCode>0%</c:formatCode>
                <c:ptCount val="3"/>
                <c:pt idx="0">
                  <c:v>0.67</c:v>
                </c:pt>
                <c:pt idx="1">
                  <c:v>0.22</c:v>
                </c:pt>
                <c:pt idx="2">
                  <c:v>0.11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072-44F1-94F7-0093C6FA1E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9483817384489732"/>
          <c:y val="0.18435550628551578"/>
          <c:w val="0.29595909543195531"/>
          <c:h val="0.50957642934510705"/>
        </c:manualLayout>
      </c:layout>
      <c:overlay val="0"/>
      <c:txPr>
        <a:bodyPr/>
        <a:lstStyle/>
        <a:p>
          <a:pPr>
            <a:defRPr sz="140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842127457987276E-2"/>
          <c:y val="8.6916558055852147E-2"/>
          <c:w val="0.83120582742540128"/>
          <c:h val="0.91308344194414781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explosion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8AC3-4EC9-91C9-A5917CC81D30}"/>
              </c:ext>
            </c:extLst>
          </c:dPt>
          <c:dLbls>
            <c:dLbl>
              <c:idx val="0"/>
              <c:layout>
                <c:manualLayout>
                  <c:x val="-0.2025460585946379"/>
                  <c:y val="-0.1527271087524440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AC3-4EC9-91C9-A5917CC81D30}"/>
                </c:ext>
              </c:extLst>
            </c:dLbl>
            <c:dLbl>
              <c:idx val="1"/>
              <c:layout>
                <c:manualLayout>
                  <c:x val="0.19923559710504476"/>
                  <c:y val="2.737569297836109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AC3-4EC9-91C9-A5917CC81D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Аркуш1!$A$97:$A$98</c:f>
              <c:strCache>
                <c:ptCount val="2"/>
                <c:pt idx="0">
                  <c:v>Так, залучені</c:v>
                </c:pt>
                <c:pt idx="1">
                  <c:v>Ні, не залучені</c:v>
                </c:pt>
              </c:strCache>
            </c:strRef>
          </c:cat>
          <c:val>
            <c:numRef>
              <c:f>Аркуш1!$B$97:$B$98</c:f>
              <c:numCache>
                <c:formatCode>0%</c:formatCode>
                <c:ptCount val="2"/>
                <c:pt idx="0">
                  <c:v>0.56000000000000005</c:v>
                </c:pt>
                <c:pt idx="1">
                  <c:v>0.44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AC3-4EC9-91C9-A5917CC81D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ln>
          <a:noFill/>
        </a:ln>
      </c:spPr>
    </c:plotArea>
    <c:legend>
      <c:legendPos val="r"/>
      <c:layout>
        <c:manualLayout>
          <c:xMode val="edge"/>
          <c:yMode val="edge"/>
          <c:x val="0.1233814798993393"/>
          <c:y val="0.72964392722955995"/>
          <c:w val="0.26802620985960618"/>
          <c:h val="0.10451526776461903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618188373867233E-2"/>
          <c:y val="8.2142094873973739E-2"/>
          <c:w val="0.56076832633101059"/>
          <c:h val="0.81326754400500934"/>
        </c:manualLayout>
      </c:layout>
      <c:pie3DChart>
        <c:varyColors val="1"/>
        <c:ser>
          <c:idx val="0"/>
          <c:order val="0"/>
          <c:explosion val="3"/>
          <c:dPt>
            <c:idx val="0"/>
            <c:bubble3D val="0"/>
            <c:explosion val="15"/>
            <c:extLst xmlns:c16r2="http://schemas.microsoft.com/office/drawing/2015/06/chart">
              <c:ext xmlns:c16="http://schemas.microsoft.com/office/drawing/2014/chart" uri="{C3380CC4-5D6E-409C-BE32-E72D297353CC}">
                <c16:uniqueId val="{00000000-8BF6-4710-A991-2B0A920742BC}"/>
              </c:ext>
            </c:extLst>
          </c:dPt>
          <c:dPt>
            <c:idx val="1"/>
            <c:bubble3D val="0"/>
            <c:explosion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8BF6-4710-A991-2B0A920742BC}"/>
              </c:ext>
            </c:extLst>
          </c:dPt>
          <c:dLbls>
            <c:dLbl>
              <c:idx val="0"/>
              <c:layout>
                <c:manualLayout>
                  <c:x val="-8.6197004352024348E-2"/>
                  <c:y val="-0.186617342346223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F6-4710-A991-2B0A920742BC}"/>
                </c:ext>
              </c:extLst>
            </c:dLbl>
            <c:dLbl>
              <c:idx val="1"/>
              <c:layout>
                <c:manualLayout>
                  <c:x val="9.5708503199399705E-2"/>
                  <c:y val="7.5834485574558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F6-4710-A991-2B0A920742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Аркуш1!$A$31:$A$32</c:f>
              <c:strCache>
                <c:ptCount val="2"/>
                <c:pt idx="0">
                  <c:v>Так, чіткі і зрозумілі</c:v>
                </c:pt>
                <c:pt idx="1">
                  <c:v>В основному чіткі і зрозумілі</c:v>
                </c:pt>
              </c:strCache>
            </c:strRef>
          </c:cat>
          <c:val>
            <c:numRef>
              <c:f>Аркуш1!$B$31:$B$32</c:f>
              <c:numCache>
                <c:formatCode>0%</c:formatCode>
                <c:ptCount val="2"/>
                <c:pt idx="0">
                  <c:v>0.78</c:v>
                </c:pt>
                <c:pt idx="1">
                  <c:v>0.22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BF6-4710-A991-2B0A920742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uk-UA"/>
          </a:p>
        </c:txPr>
      </c:legendEntry>
      <c:layout>
        <c:manualLayout>
          <c:xMode val="edge"/>
          <c:yMode val="edge"/>
          <c:x val="0.68082694716993308"/>
          <c:y val="0.44009141040070598"/>
          <c:w val="0.3096397851036311"/>
          <c:h val="0.18154991137795679"/>
        </c:manualLayout>
      </c:layout>
      <c:overlay val="0"/>
      <c:txPr>
        <a:bodyPr/>
        <a:lstStyle/>
        <a:p>
          <a:pPr>
            <a:defRPr sz="160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129168132333968E-2"/>
          <c:y val="0"/>
          <c:w val="0.86700742304119205"/>
          <c:h val="1"/>
        </c:manualLayout>
      </c:layout>
      <c:pie3DChart>
        <c:varyColors val="1"/>
        <c:ser>
          <c:idx val="0"/>
          <c:order val="0"/>
          <c:explosion val="29"/>
          <c:dPt>
            <c:idx val="0"/>
            <c:bubble3D val="0"/>
            <c:explosion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87F2-44C3-A051-97EBE711DA4B}"/>
              </c:ext>
            </c:extLst>
          </c:dPt>
          <c:dPt>
            <c:idx val="2"/>
            <c:bubble3D val="0"/>
            <c:explosion val="28"/>
            <c:extLst xmlns:c16r2="http://schemas.microsoft.com/office/drawing/2015/06/chart">
              <c:ext xmlns:c16="http://schemas.microsoft.com/office/drawing/2014/chart" uri="{C3380CC4-5D6E-409C-BE32-E72D297353CC}">
                <c16:uniqueId val="{00000001-87F2-44C3-A051-97EBE711DA4B}"/>
              </c:ext>
            </c:extLst>
          </c:dPt>
          <c:dLbls>
            <c:dLbl>
              <c:idx val="0"/>
              <c:layout>
                <c:manualLayout>
                  <c:x val="-0.14194430156333454"/>
                  <c:y val="-0.196908594131008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800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7F2-44C3-A051-97EBE711DA4B}"/>
                </c:ext>
              </c:extLst>
            </c:dLbl>
            <c:dLbl>
              <c:idx val="1"/>
              <c:layout>
                <c:manualLayout>
                  <c:x val="0.10130584116414"/>
                  <c:y val="2.29535340343582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800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7F2-44C3-A051-97EBE711DA4B}"/>
                </c:ext>
              </c:extLst>
            </c:dLbl>
            <c:dLbl>
              <c:idx val="2"/>
              <c:layout>
                <c:manualLayout>
                  <c:x val="6.0540416303318467E-2"/>
                  <c:y val="0.117678358652612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800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7F2-44C3-A051-97EBE711DA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Аркуш1!$A$47:$A$49</c:f>
              <c:strCache>
                <c:ptCount val="3"/>
                <c:pt idx="0">
                  <c:v>Так, задовольняє</c:v>
                </c:pt>
                <c:pt idx="1">
                  <c:v>В основному задовольняє</c:v>
                </c:pt>
                <c:pt idx="2">
                  <c:v>Важко відповісти</c:v>
                </c:pt>
              </c:strCache>
            </c:strRef>
          </c:cat>
          <c:val>
            <c:numRef>
              <c:f>Аркуш1!$B$47:$B$49</c:f>
              <c:numCache>
                <c:formatCode>0%</c:formatCode>
                <c:ptCount val="3"/>
                <c:pt idx="0">
                  <c:v>0.78</c:v>
                </c:pt>
                <c:pt idx="1">
                  <c:v>0.11</c:v>
                </c:pt>
                <c:pt idx="2">
                  <c:v>0.11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7F2-44C3-A051-97EBE711DA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8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uk-UA"/>
          </a:p>
        </c:txPr>
      </c:legendEntry>
      <c:layout>
        <c:manualLayout>
          <c:xMode val="edge"/>
          <c:yMode val="edge"/>
          <c:x val="9.1176412226822143E-2"/>
          <c:y val="0.8451750041912427"/>
          <c:w val="0.87227571813889515"/>
          <c:h val="0.1099283253476384"/>
        </c:manualLayout>
      </c:layout>
      <c:overlay val="0"/>
      <c:spPr>
        <a:effectLst/>
      </c:spPr>
      <c:txPr>
        <a:bodyPr/>
        <a:lstStyle/>
        <a:p>
          <a:pPr>
            <a:defRPr sz="180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638823195700682E-2"/>
          <c:y val="8.8437309489941079E-2"/>
          <c:w val="0.67877555376740506"/>
          <c:h val="0.79225042097298126"/>
        </c:manualLayout>
      </c:layout>
      <c:pie3DChart>
        <c:varyColors val="1"/>
        <c:ser>
          <c:idx val="0"/>
          <c:order val="0"/>
          <c:explosion val="10"/>
          <c:dLbls>
            <c:dLbl>
              <c:idx val="0"/>
              <c:layout>
                <c:manualLayout>
                  <c:x val="1.0935898226740617E-2"/>
                  <c:y val="-0.24439306877815209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251-4DEF-BCF0-7B06DBDBE57C}"/>
                </c:ext>
              </c:extLst>
            </c:dLbl>
            <c:dLbl>
              <c:idx val="1"/>
              <c:layout>
                <c:manualLayout>
                  <c:x val="3.6607938395311679E-2"/>
                  <c:y val="8.3010663968082612E-2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251-4DEF-BCF0-7B06DBDBE5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Аркуш1!$A$85:$A$86</c:f>
              <c:strCache>
                <c:ptCount val="2"/>
                <c:pt idx="0">
                  <c:v>Так, забезпчує</c:v>
                </c:pt>
                <c:pt idx="1">
                  <c:v>В основному забезпечує</c:v>
                </c:pt>
              </c:strCache>
            </c:strRef>
          </c:cat>
          <c:val>
            <c:numRef>
              <c:f>Аркуш1!$B$85:$B$86</c:f>
              <c:numCache>
                <c:formatCode>0%</c:formatCode>
                <c:ptCount val="2"/>
                <c:pt idx="0">
                  <c:v>0.89</c:v>
                </c:pt>
                <c:pt idx="1">
                  <c:v>0.11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251-4DEF-BCF0-7B06DBDBE5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153056654937195"/>
          <c:y val="0.80666326960958012"/>
          <c:w val="0.30189390323142085"/>
          <c:h val="0.1421797178146878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204786672114051"/>
          <c:y val="1.6506138698941344E-3"/>
          <c:w val="0.60322790901137358"/>
          <c:h val="0.89814814814814814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14276280987402321"/>
                  <c:y val="-0.181106628063172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22B-4859-8B3B-EF701B1B33D3}"/>
                </c:ext>
              </c:extLst>
            </c:dLbl>
            <c:dLbl>
              <c:idx val="1"/>
              <c:layout>
                <c:manualLayout>
                  <c:x val="6.4752788626112043E-2"/>
                  <c:y val="-5.25611164137141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22B-4859-8B3B-EF701B1B33D3}"/>
                </c:ext>
              </c:extLst>
            </c:dLbl>
            <c:dLbl>
              <c:idx val="2"/>
              <c:layout>
                <c:manualLayout>
                  <c:x val="3.810179270490114E-2"/>
                  <c:y val="7.2643142713263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22B-4859-8B3B-EF701B1B33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Аркуш1!$A$72:$A$74</c:f>
              <c:strCache>
                <c:ptCount val="3"/>
                <c:pt idx="0">
                  <c:v>Так, раціональний</c:v>
                </c:pt>
                <c:pt idx="1">
                  <c:v>В основному раціональний</c:v>
                </c:pt>
                <c:pt idx="2">
                  <c:v>Частково раціональний</c:v>
                </c:pt>
              </c:strCache>
            </c:strRef>
          </c:cat>
          <c:val>
            <c:numRef>
              <c:f>Аркуш1!$B$72:$B$74</c:f>
              <c:numCache>
                <c:formatCode>0%</c:formatCode>
                <c:ptCount val="3"/>
                <c:pt idx="0">
                  <c:v>0.67</c:v>
                </c:pt>
                <c:pt idx="1">
                  <c:v>0.22</c:v>
                </c:pt>
                <c:pt idx="2">
                  <c:v>0.11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22B-4859-8B3B-EF701B1B33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3.6059802513306559E-2"/>
          <c:y val="0.78105647455996219"/>
          <c:w val="0.95405080810068166"/>
          <c:h val="0.15886408033055571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5124013998444617E-2"/>
          <c:y val="7.6675788603442083E-2"/>
          <c:w val="0.60457715346442986"/>
          <c:h val="0.70158406946786211"/>
        </c:manualLayout>
      </c:layout>
      <c:pie3DChart>
        <c:varyColors val="1"/>
        <c:ser>
          <c:idx val="0"/>
          <c:order val="0"/>
          <c:dPt>
            <c:idx val="1"/>
            <c:bubble3D val="0"/>
            <c:explosion val="25"/>
            <c:extLst xmlns:c16r2="http://schemas.microsoft.com/office/drawing/2015/06/chart">
              <c:ext xmlns:c16="http://schemas.microsoft.com/office/drawing/2014/chart" uri="{C3380CC4-5D6E-409C-BE32-E72D297353CC}">
                <c16:uniqueId val="{00000001-7C84-401B-AD73-D42CAE4E6A84}"/>
              </c:ext>
            </c:extLst>
          </c:dPt>
          <c:dLbls>
            <c:dLbl>
              <c:idx val="0"/>
              <c:layout>
                <c:manualLayout>
                  <c:x val="-9.6053610456147978E-2"/>
                  <c:y val="8.22731211714933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C84-401B-AD73-D42CAE4E6A84}"/>
                </c:ext>
              </c:extLst>
            </c:dLbl>
            <c:dLbl>
              <c:idx val="1"/>
              <c:layout>
                <c:manualLayout>
                  <c:x val="5.6007803402607609E-2"/>
                  <c:y val="-0.278268511769230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84-401B-AD73-D42CAE4E6A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Аркуш1!$A$59:$A$60</c:f>
              <c:strCache>
                <c:ptCount val="2"/>
                <c:pt idx="0">
                  <c:v>Добре</c:v>
                </c:pt>
                <c:pt idx="1">
                  <c:v>Відмінно</c:v>
                </c:pt>
              </c:strCache>
            </c:strRef>
          </c:cat>
          <c:val>
            <c:numRef>
              <c:f>Аркуш1!$B$59:$B$60</c:f>
              <c:numCache>
                <c:formatCode>0%</c:formatCode>
                <c:ptCount val="2"/>
                <c:pt idx="0">
                  <c:v>0.22</c:v>
                </c:pt>
                <c:pt idx="1">
                  <c:v>0.78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C84-401B-AD73-D42CAE4E6A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1.5640854719845942E-2"/>
          <c:y val="0.71448029311483607"/>
          <c:w val="0.52479052789349934"/>
          <c:h val="9.2434776273733768E-2"/>
        </c:manualLayout>
      </c:layout>
      <c:overlay val="0"/>
      <c:txPr>
        <a:bodyPr/>
        <a:lstStyle/>
        <a:p>
          <a:pPr>
            <a:defRPr sz="1200"/>
          </a:pPr>
          <a:endParaRPr lang="uk-UA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uk-UA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0.68333</cdr:x>
      <cdr:y>0.15156</cdr:y>
    </cdr:from>
    <cdr:to>
      <cdr:x>0.98333</cdr:x>
      <cdr:y>0.38159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50C42D20-647A-4A17-B40D-D3C3F2C3644F}"/>
            </a:ext>
          </a:extLst>
        </cdr:cNvPr>
        <cdr:cNvSpPr txBox="1"/>
      </cdr:nvSpPr>
      <cdr:spPr>
        <a:xfrm xmlns:a="http://schemas.openxmlformats.org/drawingml/2006/main">
          <a:off x="5904656" y="753120"/>
          <a:ext cx="2592288" cy="1143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uk-UA" sz="1100" dirty="0"/>
        </a:p>
      </cdr:txBody>
    </cdr:sp>
  </cdr:relSizeAnchor>
  <cdr:relSizeAnchor xmlns:cdr="http://schemas.openxmlformats.org/drawingml/2006/chartDrawing">
    <cdr:from>
      <cdr:x>0.70833</cdr:x>
      <cdr:y>0.15156</cdr:y>
    </cdr:from>
    <cdr:to>
      <cdr:x>0.96906</cdr:x>
      <cdr:y>0.52834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xmlns="" id="{42F4CB75-0679-4E5E-B9AB-D595B5D27505}"/>
            </a:ext>
          </a:extLst>
        </cdr:cNvPr>
        <cdr:cNvSpPr txBox="1"/>
      </cdr:nvSpPr>
      <cdr:spPr>
        <a:xfrm xmlns:a="http://schemas.openxmlformats.org/drawingml/2006/main">
          <a:off x="6120680" y="753120"/>
          <a:ext cx="2252936" cy="18722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uk-UA" sz="1100" dirty="0"/>
        </a:p>
      </cdr:txBody>
    </cdr:sp>
  </cdr:relSizeAnchor>
  <cdr:relSizeAnchor xmlns:cdr="http://schemas.openxmlformats.org/drawingml/2006/chartDrawing">
    <cdr:from>
      <cdr:x>0.60675</cdr:x>
      <cdr:y>0.13707</cdr:y>
    </cdr:from>
    <cdr:to>
      <cdr:x>0.98175</cdr:x>
      <cdr:y>0.76997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xmlns="" id="{E8027C9B-BDF2-4B7D-B521-F9510CFE27FC}"/>
            </a:ext>
          </a:extLst>
        </cdr:cNvPr>
        <cdr:cNvSpPr txBox="1"/>
      </cdr:nvSpPr>
      <cdr:spPr>
        <a:xfrm xmlns:a="http://schemas.openxmlformats.org/drawingml/2006/main">
          <a:off x="5242886" y="681112"/>
          <a:ext cx="3240360" cy="31448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Побажання здобувачів вищої освіти щодо удосконалення освітньої діяльності:</a:t>
          </a:r>
        </a:p>
        <a:p xmlns:a="http://schemas.openxmlformats.org/drawingml/2006/main">
          <a:r>
            <a:rPr lang="uk-UA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розробка раціонального розкладу занять;</a:t>
          </a:r>
        </a:p>
        <a:p xmlns:a="http://schemas.openxmlformats.org/drawingml/2006/main">
          <a:r>
            <a:rPr lang="uk-UA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можливість поєднання роботи та навчання.</a:t>
          </a:r>
        </a:p>
        <a:p xmlns:a="http://schemas.openxmlformats.org/drawingml/2006/main">
          <a:endParaRPr lang="uk-UA" sz="1100" dirty="0"/>
        </a:p>
        <a:p xmlns:a="http://schemas.openxmlformats.org/drawingml/2006/main">
          <a:r>
            <a:rPr lang="uk-UA" sz="1100" dirty="0"/>
            <a:t> 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/>
              <a:t>Зразок підзаголовка</a:t>
            </a:r>
            <a:endParaRPr kumimoji="0" lang="en-US"/>
          </a:p>
        </p:txBody>
      </p:sp>
      <p:sp>
        <p:nvSpPr>
          <p:cNvPr id="16" name="Місце для дати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Місце для номера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27" name="Місце для вмісту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  <p:sp>
        <p:nvSpPr>
          <p:cNvPr id="19" name="Місце для дати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11" name="Місце для нижнього колонтитула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uk-UA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  <p:sp>
        <p:nvSpPr>
          <p:cNvPr id="25" name="Місце для тексту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28" name="Місце для вмісту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24" name="Місце для нижнього колонтитула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/>
              <a:t>Зразок тексту</a:t>
            </a:r>
          </a:p>
          <a:p>
            <a:pPr lvl="1" eaLnBrk="1" latinLnBrk="0" hangingPunct="1"/>
            <a:r>
              <a:rPr lang="uk-UA"/>
              <a:t>Другий рівень</a:t>
            </a:r>
          </a:p>
          <a:p>
            <a:pPr lvl="2" eaLnBrk="1" latinLnBrk="0" hangingPunct="1"/>
            <a:r>
              <a:rPr lang="uk-UA"/>
              <a:t>Третій рівень</a:t>
            </a:r>
          </a:p>
          <a:p>
            <a:pPr lvl="3" eaLnBrk="1" latinLnBrk="0" hangingPunct="1"/>
            <a:r>
              <a:rPr lang="uk-UA"/>
              <a:t>Четвертий рівень</a:t>
            </a:r>
          </a:p>
          <a:p>
            <a:pPr lvl="4" eaLnBrk="1" latinLnBrk="0" hangingPunct="1"/>
            <a:r>
              <a:rPr lang="uk-UA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29" name="Місце для нижнього колонтитула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Місце для зображення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/>
              <a:t>Зразок тексту</a:t>
            </a:r>
          </a:p>
          <a:p>
            <a:pPr lvl="1" eaLnBrk="1" latinLnBrk="0" hangingPunct="1"/>
            <a:r>
              <a:rPr kumimoji="0" lang="uk-UA"/>
              <a:t>Другий рівень</a:t>
            </a:r>
          </a:p>
          <a:p>
            <a:pPr lvl="2" eaLnBrk="1" latinLnBrk="0" hangingPunct="1"/>
            <a:r>
              <a:rPr kumimoji="0" lang="uk-UA"/>
              <a:t>Третій рівень</a:t>
            </a:r>
          </a:p>
          <a:p>
            <a:pPr lvl="3" eaLnBrk="1" latinLnBrk="0" hangingPunct="1"/>
            <a:r>
              <a:rPr kumimoji="0" lang="uk-UA"/>
              <a:t>Четвертий рівень</a:t>
            </a:r>
          </a:p>
          <a:p>
            <a:pPr lvl="4" eaLnBrk="1" latinLnBrk="0" hangingPunct="1"/>
            <a:r>
              <a:rPr kumimoji="0" lang="uk-UA"/>
              <a:t>П'ятий рівень</a:t>
            </a:r>
            <a:endParaRPr kumimoji="0" lang="en-US"/>
          </a:p>
        </p:txBody>
      </p:sp>
      <p:sp>
        <p:nvSpPr>
          <p:cNvPr id="11" name="Місце для дати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28" name="Місце для нижнього колонтитула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Місце для заголовка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/>
              <a:t>Зразок заголовка</a:t>
            </a:r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96752"/>
            <a:ext cx="7859216" cy="4104456"/>
          </a:xfrm>
          <a:effectLst/>
        </p:spPr>
        <p:txBody>
          <a:bodyPr>
            <a:normAutofit/>
          </a:bodyPr>
          <a:lstStyle/>
          <a:p>
            <a:pPr algn="ctr"/>
            <a:r>
              <a:rPr lang="uk-UA" cap="none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опитування здобувачів першого (бакалаврського) рівня вищої освіти за освітньо-професійною програмою «Економіка підприємства</a:t>
            </a:r>
            <a:r>
              <a:rPr lang="uk-UA" cap="none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uk-UA" cap="none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73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517232"/>
            <a:ext cx="8229600" cy="1143000"/>
          </a:xfrm>
          <a:effectLst/>
        </p:spPr>
        <p:txBody>
          <a:bodyPr>
            <a:normAutofit/>
          </a:bodyPr>
          <a:lstStyle/>
          <a:p>
            <a:r>
              <a:rPr lang="ru-RU" sz="1800" cap="none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Рис.1. </a:t>
            </a:r>
            <a:r>
              <a:rPr lang="uk-UA" sz="1800" cap="none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Прийнятність переліку вибіркових дисциплін для здобувачів вищої освіти</a:t>
            </a:r>
          </a:p>
        </p:txBody>
      </p:sp>
      <p:graphicFrame>
        <p:nvGraphicFramePr>
          <p:cNvPr id="8" name="Місце для вмісту 7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69836684"/>
              </p:ext>
            </p:extLst>
          </p:nvPr>
        </p:nvGraphicFramePr>
        <p:xfrm>
          <a:off x="395536" y="476672"/>
          <a:ext cx="4968552" cy="4920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Місце для вмісту 8"/>
          <p:cNvSpPr>
            <a:spLocks noGrp="1"/>
          </p:cNvSpPr>
          <p:nvPr>
            <p:ph sz="half" idx="2"/>
          </p:nvPr>
        </p:nvSpPr>
        <p:spPr>
          <a:xfrm>
            <a:off x="5940152" y="620689"/>
            <a:ext cx="2742456" cy="3600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переліку вибіркових дисциплін слід включити</a:t>
            </a:r>
          </a:p>
          <a:p>
            <a:pPr marL="0" indent="0">
              <a:buFontTx/>
              <a:buChar char="-"/>
            </a:pPr>
            <a:r>
              <a:rPr lang="uk-UA" sz="1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дисципліни, предметом вивчення яких є етика ділових відносин та дисципліни для поглибленого вивчення іноземної мови за фаховим спрямуванням.</a:t>
            </a:r>
          </a:p>
        </p:txBody>
      </p:sp>
    </p:spTree>
    <p:extLst>
      <p:ext uri="{BB962C8B-B14F-4D97-AF65-F5344CB8AC3E}">
        <p14:creationId xmlns:p14="http://schemas.microsoft.com/office/powerpoint/2010/main" val="194372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157192"/>
            <a:ext cx="8229600" cy="1143000"/>
          </a:xfrm>
          <a:effectLst/>
        </p:spPr>
        <p:txBody>
          <a:bodyPr>
            <a:normAutofit/>
          </a:bodyPr>
          <a:lstStyle/>
          <a:p>
            <a:pPr algn="ctr"/>
            <a:r>
              <a:rPr lang="uk-UA" sz="1800" cap="none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Рис. 2. Забезпечення методами навчання, які застосовуються, набуття необхідних </a:t>
            </a:r>
            <a:r>
              <a:rPr lang="uk-UA" sz="1800" cap="none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компетентностей</a:t>
            </a:r>
            <a:endParaRPr lang="uk-UA" sz="1800" cap="none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Місце для вмісту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97266871"/>
              </p:ext>
            </p:extLst>
          </p:nvPr>
        </p:nvGraphicFramePr>
        <p:xfrm>
          <a:off x="468313" y="260350"/>
          <a:ext cx="8280151" cy="5112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498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805264"/>
            <a:ext cx="8229600" cy="782960"/>
          </a:xfrm>
        </p:spPr>
        <p:txBody>
          <a:bodyPr>
            <a:normAutofit/>
          </a:bodyPr>
          <a:lstStyle/>
          <a:p>
            <a:r>
              <a:rPr lang="uk-UA" sz="1800" cap="none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Рис.3. Залученість здобувачів вищої освіти до науково-дослідної роботи </a:t>
            </a:r>
          </a:p>
        </p:txBody>
      </p:sp>
      <p:graphicFrame>
        <p:nvGraphicFramePr>
          <p:cNvPr id="7" name="Місце для вмісту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15426233"/>
              </p:ext>
            </p:extLst>
          </p:nvPr>
        </p:nvGraphicFramePr>
        <p:xfrm>
          <a:off x="539552" y="188640"/>
          <a:ext cx="5842992" cy="5721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372200" y="548680"/>
            <a:ext cx="245442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sz="1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1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Причини, чому здобувачі вищої освіти не беруть участі у науковій роботі:</a:t>
            </a:r>
          </a:p>
          <a:p>
            <a:pPr marL="88900" indent="-88900">
              <a:buFontTx/>
              <a:buChar char="-"/>
            </a:pPr>
            <a:r>
              <a:rPr lang="uk-UA" sz="1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пов'язують своє майбутнє з науковою діяльністю; </a:t>
            </a:r>
          </a:p>
          <a:p>
            <a:pPr marL="88900" indent="-88900">
              <a:buFontTx/>
              <a:buChar char="-"/>
            </a:pPr>
            <a:r>
              <a:rPr lang="uk-UA" sz="1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 зосереджені на практичній діяльності.</a:t>
            </a:r>
          </a:p>
        </p:txBody>
      </p:sp>
    </p:spTree>
    <p:extLst>
      <p:ext uri="{BB962C8B-B14F-4D97-AF65-F5344CB8AC3E}">
        <p14:creationId xmlns:p14="http://schemas.microsoft.com/office/powerpoint/2010/main" val="196754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15719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1800" cap="none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Рис. 4. Розподіл респондентів за відповіддю на запитання: «Чи використовуються чіткі та зрозумілі критерії оцінювання результатів навчання?»</a:t>
            </a:r>
          </a:p>
        </p:txBody>
      </p:sp>
      <p:graphicFrame>
        <p:nvGraphicFramePr>
          <p:cNvPr id="5" name="Місце для вмісту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57145120"/>
              </p:ext>
            </p:extLst>
          </p:nvPr>
        </p:nvGraphicFramePr>
        <p:xfrm>
          <a:off x="395288" y="404813"/>
          <a:ext cx="7993062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6572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229200"/>
            <a:ext cx="8229600" cy="1143000"/>
          </a:xfrm>
          <a:effectLst/>
        </p:spPr>
        <p:txBody>
          <a:bodyPr>
            <a:normAutofit/>
          </a:bodyPr>
          <a:lstStyle/>
          <a:p>
            <a:pPr algn="ctr"/>
            <a:r>
              <a:rPr lang="uk-UA" sz="1800" cap="none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Рис. 7. Розподіл респондентів за відповіддю на запитання: «Чи задовольняє вас перелік обов'язкових дисциплін для набуття фахових </a:t>
            </a:r>
            <a:r>
              <a:rPr lang="uk-UA" sz="1800" cap="none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компетентностей</a:t>
            </a:r>
            <a:r>
              <a:rPr lang="uk-UA" sz="1800" cap="none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?» </a:t>
            </a:r>
          </a:p>
        </p:txBody>
      </p:sp>
      <p:graphicFrame>
        <p:nvGraphicFramePr>
          <p:cNvPr id="5" name="Місце для вмісту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67004507"/>
              </p:ext>
            </p:extLst>
          </p:nvPr>
        </p:nvGraphicFramePr>
        <p:xfrm>
          <a:off x="468312" y="333375"/>
          <a:ext cx="8136135" cy="5111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6464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229200"/>
            <a:ext cx="8229600" cy="1143000"/>
          </a:xfrm>
        </p:spPr>
        <p:txBody>
          <a:bodyPr/>
          <a:lstStyle/>
          <a:p>
            <a:pPr algn="ctr"/>
            <a:r>
              <a:rPr lang="uk-UA" sz="1800" cap="none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Рис.8. Розподіл респондентів за відповіддю на запитання: «Чи забезпечує практична підготовка необхідні результати навчання?» </a:t>
            </a:r>
          </a:p>
        </p:txBody>
      </p:sp>
      <p:graphicFrame>
        <p:nvGraphicFramePr>
          <p:cNvPr id="5" name="Місце для вмісту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30500002"/>
              </p:ext>
            </p:extLst>
          </p:nvPr>
        </p:nvGraphicFramePr>
        <p:xfrm>
          <a:off x="395536" y="332656"/>
          <a:ext cx="7992119" cy="4896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686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085184"/>
            <a:ext cx="8229600" cy="1143000"/>
          </a:xfrm>
          <a:effectLst/>
        </p:spPr>
        <p:txBody>
          <a:bodyPr/>
          <a:lstStyle/>
          <a:p>
            <a:pPr algn="ctr"/>
            <a:r>
              <a:rPr lang="uk-UA" sz="1800" cap="none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Рис.9. Розподіл респондентів за відповіддю на запитання: «Чи раціональним є розклад занять?» </a:t>
            </a:r>
          </a:p>
        </p:txBody>
      </p:sp>
      <p:graphicFrame>
        <p:nvGraphicFramePr>
          <p:cNvPr id="5" name="Місце для вмісту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73589636"/>
              </p:ext>
            </p:extLst>
          </p:nvPr>
        </p:nvGraphicFramePr>
        <p:xfrm>
          <a:off x="755576" y="332656"/>
          <a:ext cx="7705228" cy="4896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40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301208"/>
            <a:ext cx="8229600" cy="1143000"/>
          </a:xfrm>
        </p:spPr>
        <p:txBody>
          <a:bodyPr>
            <a:normAutofit/>
          </a:bodyPr>
          <a:lstStyle/>
          <a:p>
            <a:r>
              <a:rPr lang="ru-RU" sz="1800" cap="non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Рис.10. </a:t>
            </a:r>
            <a:r>
              <a:rPr lang="ru-RU" sz="1800" cap="none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1800" cap="non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cap="none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респондентів</a:t>
            </a:r>
            <a:r>
              <a:rPr lang="ru-RU" sz="1800" cap="non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cap="none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загальною</a:t>
            </a:r>
            <a:r>
              <a:rPr lang="ru-RU" sz="1800" cap="non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cap="none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оцінкою</a:t>
            </a:r>
            <a:r>
              <a:rPr lang="ru-RU" sz="1800" cap="non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cap="none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освітньої</a:t>
            </a:r>
            <a:r>
              <a:rPr lang="ru-RU" sz="1800" cap="non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cap="none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cap="none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%</a:t>
            </a:r>
            <a:endParaRPr lang="uk-UA" sz="1800" cap="none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Місце для вмісту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37413744"/>
              </p:ext>
            </p:extLst>
          </p:nvPr>
        </p:nvGraphicFramePr>
        <p:xfrm>
          <a:off x="251520" y="1052736"/>
          <a:ext cx="8640960" cy="4968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647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алка">
  <a:themeElements>
    <a:clrScheme name="Валка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Валка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алка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301</TotalTime>
  <Words>254</Words>
  <Application>Microsoft Office PowerPoint</Application>
  <PresentationFormat>Екран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Валка</vt:lpstr>
      <vt:lpstr>Результати опитування здобувачів першого (бакалаврського) рівня вищої освіти за освітньо-професійною програмою «Економіка підприємства»</vt:lpstr>
      <vt:lpstr>Рис.1. Прийнятність переліку вибіркових дисциплін для здобувачів вищої освіти</vt:lpstr>
      <vt:lpstr>Рис. 2. Забезпечення методами навчання, які застосовуються, набуття необхідних компетентностей</vt:lpstr>
      <vt:lpstr>Рис.3. Залученість здобувачів вищої освіти до науково-дослідної роботи </vt:lpstr>
      <vt:lpstr>Рис. 4. Розподіл респондентів за відповіддю на запитання: «Чи використовуються чіткі та зрозумілі критерії оцінювання результатів навчання?»</vt:lpstr>
      <vt:lpstr>Рис. 7. Розподіл респондентів за відповіддю на запитання: «Чи задовольняє вас перелік обов'язкових дисциплін для набуття фахових компетентностей?» </vt:lpstr>
      <vt:lpstr>Рис.8. Розподіл респондентів за відповіддю на запитання: «Чи забезпечує практична підготовка необхідні результати навчання?» </vt:lpstr>
      <vt:lpstr>Рис.9. Розподіл респондентів за відповіддю на запитання: «Чи раціональним є розклад занять?» </vt:lpstr>
      <vt:lpstr>Рис.10. Розподіл респондентів за загальною оцінкою освітньої діяльності, %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Результати опитування здобувачів першого (бакалаврського) рівня вищої освіти за освітньо-професійною програмою «Економіка підприємства»</dc:title>
  <dc:creator>Y700</dc:creator>
  <cp:lastModifiedBy>Користувач Windows</cp:lastModifiedBy>
  <cp:revision>33</cp:revision>
  <dcterms:created xsi:type="dcterms:W3CDTF">2021-08-30T07:09:24Z</dcterms:created>
  <dcterms:modified xsi:type="dcterms:W3CDTF">2021-10-04T18:48:04Z</dcterms:modified>
</cp:coreProperties>
</file>