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88" r:id="rId4"/>
  </p:sldMasterIdLst>
  <p:notesMasterIdLst>
    <p:notesMasterId r:id="rId8"/>
  </p:notesMasterIdLst>
  <p:sldIdLst>
    <p:sldId id="257" r:id="rId5"/>
    <p:sldId id="285" r:id="rId6"/>
    <p:sldId id="28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A6C9"/>
    <a:srgbClr val="000000"/>
    <a:srgbClr val="969696"/>
    <a:srgbClr val="00305E"/>
    <a:srgbClr val="074D5D"/>
    <a:srgbClr val="004678"/>
    <a:srgbClr val="0075BF"/>
    <a:srgbClr val="007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4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C8744-3FEF-405C-BD5E-0B0CD21F8047}" type="datetimeFigureOut">
              <a:rPr lang="de-DE" smtClean="0"/>
              <a:t>10.10.2024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B4BAB-B81A-468C-BDE3-FF5A46D35748}" type="slidenum">
              <a:rPr lang="de-DE" smtClean="0"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66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96969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07F3-91BB-495E-BEBA-797568EAA0D6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SULAWE Project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1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 anchor="t" anchorCtr="0"/>
          <a:lstStyle>
            <a:lvl1pPr marL="0" indent="0" algn="l" defTabSz="914400" rtl="0" eaLnBrk="1" latinLnBrk="0" hangingPunct="1">
              <a:buClr>
                <a:schemeClr val="accent1"/>
              </a:buClr>
              <a:buNone/>
              <a:defRPr lang="de-DE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buClr>
                <a:schemeClr val="accent1"/>
              </a:buClr>
              <a:defRPr lang="de-DE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5937" indent="-342900" algn="l" defTabSz="914400" rtl="0" eaLnBrk="1" latinLnBrk="0" hangingPunct="1">
              <a:buClr>
                <a:schemeClr val="accent1"/>
              </a:buClr>
              <a:defRPr lang="de-DE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marL="182563" lvl="1" indent="-1825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Zweite Ebene</a:t>
            </a:r>
          </a:p>
          <a:p>
            <a:pPr marL="450850" lvl="2" indent="-2778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Dritte Ebene</a:t>
            </a:r>
          </a:p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FAEC-6697-4D27-8A02-8E946CFF3C30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SULAWE Project Presentation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5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A143-E728-49E1-B24C-B690AB5F1076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SULAWE Project Presentation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23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C7F5-823C-49AE-A91D-061CAB8A0897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SULAWE Project Presentation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83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2197-E3C8-4829-BF1B-CD7F28F29FC2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SULAWE Project Presentation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31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530228"/>
            <a:ext cx="12192000" cy="705569"/>
          </a:xfrm>
          <a:prstGeom prst="rect">
            <a:avLst/>
          </a:prstGeom>
          <a:solidFill>
            <a:srgbClr val="003C78"/>
          </a:solidFill>
          <a:ln>
            <a:solidFill>
              <a:srgbClr val="00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710400" y="530228"/>
            <a:ext cx="8419200" cy="705569"/>
          </a:xfrm>
          <a:prstGeom prst="rect">
            <a:avLst/>
          </a:prstGeom>
        </p:spPr>
        <p:txBody>
          <a:bodyPr lIns="0" anchor="ctr" anchorCtr="0"/>
          <a:lstStyle>
            <a:lvl1pPr algn="l">
              <a:defRPr sz="4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Headline I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10399" y="1414463"/>
            <a:ext cx="10752000" cy="425154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400" b="0">
                <a:solidFill>
                  <a:srgbClr val="003C78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710399" y="2060281"/>
            <a:ext cx="10752000" cy="398492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3C78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268193"/>
            <a:ext cx="370936" cy="209938"/>
          </a:xfrm>
          <a:prstGeom prst="rect">
            <a:avLst/>
          </a:prstGeom>
        </p:spPr>
        <p:txBody>
          <a:bodyPr anchor="t"/>
          <a:lstStyle>
            <a:lvl1pPr algn="r">
              <a:defRPr sz="11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fld id="{493762CA-0EDC-4FEF-94CF-9D5B4DBD8394}" type="slidenum">
              <a:rPr lang="de-DE" smtClean="0"/>
              <a:pPr/>
              <a:t>‹№›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8614" y="6272064"/>
            <a:ext cx="8984595" cy="228779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r>
              <a:rPr lang="de-DE"/>
              <a:t>SULAWE Project Presentation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096" y="253897"/>
            <a:ext cx="2662532" cy="9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86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699-F52F-4B2E-88D3-32B764D52964}" type="datetimeFigureOut">
              <a:rPr lang="uk-UA" smtClean="0"/>
              <a:t>10.10.2024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01A-B57A-4EF8-AAD8-E097DD2D9FF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290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92964"/>
            <a:ext cx="9141619" cy="4703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1392964"/>
            <a:ext cx="2925318" cy="4703036"/>
          </a:xfrm>
          <a:prstGeom prst="rect">
            <a:avLst/>
          </a:prstGeom>
          <a:solidFill>
            <a:srgbClr val="96969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9CB8-1742-4918-8080-C61A24FF06D3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SULAWE Project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1" y="217193"/>
            <a:ext cx="3106057" cy="651636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63671" y="5178750"/>
            <a:ext cx="8051544" cy="726393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92965"/>
            <a:ext cx="9140400" cy="365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1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 userDrawn="1"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0FA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9DB1-0FC3-45F2-B969-4F8A91C0F80C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SULAWE Project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113" y="5529433"/>
            <a:ext cx="1664043" cy="61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67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 userDrawn="1"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B8DB-D68B-4F26-81A4-A3875E08D6DE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SULAWE Project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/>
          <p:nvPr userDrawn="1"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E94E-8842-4B80-9AEE-2DDAF950ECF5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SULAWE Project Presentation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7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/>
          <p:nvPr userDrawn="1"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D52B-C54E-43F3-8200-97E5555CB6F0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SULAWE Project Presentation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0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 userDrawn="1"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2AC2-FE68-4B83-85D3-87F8503972E7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SULAWE Project Presentation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0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276676"/>
            <a:ext cx="12192000" cy="87886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ED41-85AA-4447-A971-6045F6590D73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1226" y="6356350"/>
            <a:ext cx="6379559" cy="365125"/>
          </a:xfrm>
        </p:spPr>
        <p:txBody>
          <a:bodyPr/>
          <a:lstStyle/>
          <a:p>
            <a:r>
              <a:rPr lang="en-US"/>
              <a:t>SULAWE Project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262464" y="276676"/>
            <a:ext cx="8402971" cy="878860"/>
          </a:xfrm>
          <a:prstGeom prst="rect">
            <a:avLst/>
          </a:prstGeom>
        </p:spPr>
        <p:txBody>
          <a:bodyPr anchor="ctr" anchorCtr="0"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62464" y="1341690"/>
            <a:ext cx="11702937" cy="464763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000"/>
            </a:lvl1pPr>
            <a:lvl2pPr marL="182563" indent="-1825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/>
            </a:lvl2pPr>
            <a:lvl3pPr marL="450850" indent="-2778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397" y="174025"/>
            <a:ext cx="2661475" cy="9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/>
          <a:srcRect t="8796" b="17747"/>
          <a:stretch/>
        </p:blipFill>
        <p:spPr>
          <a:xfrm>
            <a:off x="0" y="13356"/>
            <a:ext cx="12165062" cy="684464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79CA-19EF-4C0E-914C-1557C938AB6C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SULAWE Project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276676"/>
            <a:ext cx="12192000" cy="87886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262464" y="276676"/>
            <a:ext cx="8402971" cy="878860"/>
          </a:xfrm>
          <a:prstGeom prst="rect">
            <a:avLst/>
          </a:prstGeom>
        </p:spPr>
        <p:txBody>
          <a:bodyPr anchor="ctr" anchorCtr="0"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397" y="174025"/>
            <a:ext cx="2661475" cy="98151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62464" y="1341690"/>
            <a:ext cx="11702937" cy="464763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2000"/>
            </a:lvl1pPr>
            <a:lvl2pPr marL="182563" indent="-1825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/>
            </a:lvl2pPr>
            <a:lvl3pPr marL="450850" indent="-2778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55080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96969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01B7B1-879B-41E7-99B9-E9052DF5AED7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SULAWE Project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7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901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900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2" r:id="rId14"/>
    <p:sldLayoutId id="214748390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Erasmus+ - Cooperation among </a:t>
            </a:r>
            <a:r>
              <a:rPr lang="en-US" dirty="0" err="1"/>
              <a:t>organisations</a:t>
            </a:r>
            <a:r>
              <a:rPr lang="en-US" dirty="0"/>
              <a:t> and institutions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148827"/>
            <a:ext cx="1095829" cy="657497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2023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SULAWE Kick-Off Meeting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4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/>
          <a:srcRect t="1496" b="1496"/>
          <a:stretch/>
        </p:blipFill>
        <p:spPr>
          <a:xfrm>
            <a:off x="7509239" y="1321300"/>
            <a:ext cx="2092478" cy="2899800"/>
          </a:xfr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755378" y="4333543"/>
            <a:ext cx="21762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04305E"/>
                </a:solidFill>
              </a:rPr>
              <a:t>Ihor </a:t>
            </a:r>
            <a:r>
              <a:rPr lang="de-DE" sz="1400" b="1" dirty="0" err="1">
                <a:solidFill>
                  <a:srgbClr val="04305E"/>
                </a:solidFill>
              </a:rPr>
              <a:t>Dvylyuk</a:t>
            </a:r>
            <a:endParaRPr lang="de-DE" sz="1400" b="1" dirty="0">
              <a:solidFill>
                <a:srgbClr val="04305E"/>
              </a:solidFill>
            </a:endParaRPr>
          </a:p>
          <a:p>
            <a:endParaRPr lang="en-U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Vice-rector for science and educational work, </a:t>
            </a:r>
            <a:r>
              <a:rPr lang="en-US" sz="1200" dirty="0">
                <a:solidFill>
                  <a:srgbClr val="002060"/>
                </a:solidFill>
              </a:rPr>
              <a:t>As. </a:t>
            </a:r>
            <a:r>
              <a:rPr lang="de-DE" sz="1200" dirty="0">
                <a:solidFill>
                  <a:srgbClr val="002060"/>
                </a:solidFill>
              </a:rPr>
              <a:t>Prof.</a:t>
            </a:r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Department of Hygiene, Sanitation and General Veterinary Prevention named after M. V. </a:t>
            </a:r>
            <a:r>
              <a:rPr lang="en-US" sz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Demchuk</a:t>
            </a:r>
            <a:endParaRPr lang="uk-UA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 flipH="1">
            <a:off x="5107794" y="4371438"/>
            <a:ext cx="22873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4305E"/>
                </a:solidFill>
              </a:rPr>
              <a:t>Nadiia</a:t>
            </a:r>
            <a:r>
              <a:rPr lang="en-US" sz="1400" b="1" dirty="0">
                <a:solidFill>
                  <a:srgbClr val="04305E"/>
                </a:solidFill>
              </a:rPr>
              <a:t> </a:t>
            </a:r>
            <a:r>
              <a:rPr lang="en-US" sz="1400" b="1" dirty="0" err="1">
                <a:solidFill>
                  <a:srgbClr val="04305E"/>
                </a:solidFill>
              </a:rPr>
              <a:t>Magrelo</a:t>
            </a:r>
            <a:endParaRPr lang="en-US" sz="1400" b="1" dirty="0">
              <a:solidFill>
                <a:srgbClr val="04305E"/>
              </a:solidFill>
            </a:endParaRPr>
          </a:p>
          <a:p>
            <a:endParaRPr lang="en-US" sz="1200" dirty="0">
              <a:solidFill>
                <a:srgbClr val="04305E"/>
              </a:solidFill>
            </a:endParaRPr>
          </a:p>
          <a:p>
            <a:r>
              <a:rPr lang="en-US" sz="1200" dirty="0">
                <a:solidFill>
                  <a:srgbClr val="04305E"/>
                </a:solidFill>
              </a:rPr>
              <a:t>As. </a:t>
            </a:r>
            <a:r>
              <a:rPr lang="de-DE" sz="1200" dirty="0">
                <a:solidFill>
                  <a:srgbClr val="04305E"/>
                </a:solidFill>
              </a:rPr>
              <a:t>Prof. </a:t>
            </a:r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Department of Hygiene, Sanitation and General Veterinary Prevention named after M. V. </a:t>
            </a:r>
            <a:r>
              <a:rPr lang="en-US" sz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Demchuk</a:t>
            </a:r>
            <a:endParaRPr lang="x-none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931586" y="4371438"/>
            <a:ext cx="21010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Bogdan </a:t>
            </a:r>
            <a:r>
              <a:rPr lang="en-US" sz="14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Gutyj</a:t>
            </a:r>
            <a:r>
              <a:rPr lang="x-none" sz="1400" b="1" dirty="0">
                <a:solidFill>
                  <a:srgbClr val="002060"/>
                </a:solidFill>
                <a:effectLst/>
              </a:rPr>
              <a:t> </a:t>
            </a:r>
            <a:r>
              <a:rPr lang="de-DE" sz="1400" b="1" dirty="0">
                <a:solidFill>
                  <a:srgbClr val="04305E"/>
                </a:solidFill>
              </a:rPr>
              <a:t/>
            </a:r>
            <a:br>
              <a:rPr lang="de-DE" sz="1400" b="1" dirty="0">
                <a:solidFill>
                  <a:srgbClr val="04305E"/>
                </a:solidFill>
              </a:rPr>
            </a:br>
            <a:endParaRPr lang="uk-UA" sz="1400" b="1" dirty="0">
              <a:solidFill>
                <a:srgbClr val="04305E"/>
              </a:solidFill>
            </a:endParaRPr>
          </a:p>
          <a:p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Head of the Department of Hygiene, Sanitation and General Veterinary Prevention named after M. V. </a:t>
            </a:r>
            <a:r>
              <a:rPr lang="en-US" sz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Demchuk</a:t>
            </a:r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x-none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470305" y="4386864"/>
            <a:ext cx="22873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4305E"/>
                </a:solidFill>
              </a:rPr>
              <a:t>Halyna</a:t>
            </a:r>
            <a:r>
              <a:rPr lang="en-US" sz="1400" b="1" dirty="0">
                <a:solidFill>
                  <a:srgbClr val="04305E"/>
                </a:solidFill>
              </a:rPr>
              <a:t> Sus</a:t>
            </a:r>
            <a:endParaRPr lang="de-DE" sz="1400" b="1" dirty="0">
              <a:solidFill>
                <a:srgbClr val="04305E"/>
              </a:solidFill>
            </a:endParaRPr>
          </a:p>
          <a:p>
            <a:endParaRPr lang="en-US" sz="1200" dirty="0">
              <a:solidFill>
                <a:srgbClr val="04305E"/>
              </a:solidFill>
            </a:endParaRPr>
          </a:p>
          <a:p>
            <a:r>
              <a:rPr lang="en-US" sz="1200" dirty="0">
                <a:solidFill>
                  <a:srgbClr val="04305E"/>
                </a:solidFill>
              </a:rPr>
              <a:t>As. </a:t>
            </a:r>
            <a:r>
              <a:rPr lang="de-DE" sz="1200" dirty="0">
                <a:solidFill>
                  <a:srgbClr val="04305E"/>
                </a:solidFill>
              </a:rPr>
              <a:t>Prof. </a:t>
            </a:r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Department of Hygiene, Sanitation and General Veterinary Prevention named after M. V. </a:t>
            </a:r>
            <a:r>
              <a:rPr lang="en-US" sz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Demchuk</a:t>
            </a:r>
            <a:endParaRPr lang="x-none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823436" y="4371438"/>
            <a:ext cx="22163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>
                <a:solidFill>
                  <a:srgbClr val="04305E"/>
                </a:solidFill>
              </a:rPr>
              <a:t>Uliana</a:t>
            </a:r>
            <a:r>
              <a:rPr lang="de-DE" sz="1400" b="1" dirty="0">
                <a:solidFill>
                  <a:srgbClr val="04305E"/>
                </a:solidFill>
              </a:rPr>
              <a:t> </a:t>
            </a:r>
            <a:r>
              <a:rPr lang="de-DE" sz="1400" b="1" dirty="0" err="1">
                <a:solidFill>
                  <a:srgbClr val="04305E"/>
                </a:solidFill>
              </a:rPr>
              <a:t>Vus</a:t>
            </a:r>
            <a:endParaRPr lang="uk-UA" sz="1400" b="1" dirty="0">
              <a:solidFill>
                <a:srgbClr val="04305E"/>
              </a:solidFill>
            </a:endParaRPr>
          </a:p>
          <a:p>
            <a:endParaRPr lang="uk-UA" sz="1200" dirty="0">
              <a:solidFill>
                <a:srgbClr val="002060"/>
              </a:solidFill>
            </a:endParaRPr>
          </a:p>
          <a:p>
            <a:r>
              <a:rPr lang="en" sz="1200" dirty="0">
                <a:solidFill>
                  <a:srgbClr val="002060"/>
                </a:solidFill>
              </a:rPr>
              <a:t>Assistant</a:t>
            </a:r>
            <a:r>
              <a:rPr lang="uk-UA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Department of Hygiene, Sanitation and General Veterinary Prevention named after M. V. </a:t>
            </a:r>
            <a:r>
              <a:rPr lang="en-US" sz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Demchuk</a:t>
            </a:r>
            <a:endParaRPr lang="x-none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rcRect t="6434" b="6434"/>
          <a:stretch/>
        </p:blipFill>
        <p:spPr>
          <a:xfrm>
            <a:off x="9823436" y="1321301"/>
            <a:ext cx="2236061" cy="2899800"/>
          </a:xfrm>
          <a:prstGeom prst="rect">
            <a:avLst/>
          </a:prstGeom>
        </p:spPr>
      </p:pic>
      <p:sp>
        <p:nvSpPr>
          <p:cNvPr id="17" name="Datumsplatzhalter 5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dirty="0"/>
              <a:t>20 March 2023</a:t>
            </a:r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r>
              <a:rPr lang="en-US" dirty="0"/>
              <a:t>SULAWE Partnership Presentation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62464" y="276676"/>
            <a:ext cx="8995836" cy="878860"/>
          </a:xfrm>
        </p:spPr>
        <p:txBody>
          <a:bodyPr/>
          <a:lstStyle/>
          <a:p>
            <a:r>
              <a:rPr lang="de-DE" dirty="0"/>
              <a:t>         </a:t>
            </a:r>
            <a:r>
              <a:rPr lang="de-DE" spc="-150" dirty="0"/>
              <a:t>LNUVMB - Project Team - </a:t>
            </a:r>
            <a:r>
              <a:rPr lang="de-DE" spc="-150" dirty="0" err="1"/>
              <a:t>Staff</a:t>
            </a:r>
            <a:r>
              <a:rPr lang="de-DE" spc="-150" dirty="0"/>
              <a:t> </a:t>
            </a:r>
            <a:r>
              <a:rPr lang="de-DE" spc="-150" dirty="0" err="1"/>
              <a:t>members</a:t>
            </a:r>
            <a:endParaRPr lang="de-DE" spc="-150" dirty="0"/>
          </a:p>
        </p:txBody>
      </p:sp>
      <p:pic>
        <p:nvPicPr>
          <p:cNvPr id="16" name="Picture 2" descr="https://lvet.edu.ua/templates/it_university2/images/styles/style4/logo_containe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" r="79236"/>
          <a:stretch/>
        </p:blipFill>
        <p:spPr bwMode="auto">
          <a:xfrm>
            <a:off x="65642" y="77490"/>
            <a:ext cx="1139960" cy="1109977"/>
          </a:xfrm>
          <a:prstGeom prst="rect">
            <a:avLst/>
          </a:prstGeom>
          <a:noFill/>
          <a:effectLst>
            <a:glow rad="520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B31815D-B350-3FE9-8BD9-14857D01E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425" y="1273676"/>
            <a:ext cx="2002763" cy="28610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0D333E3-F6C3-1AA0-0930-C2B92C78C2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3011791" y="1303423"/>
            <a:ext cx="1933200" cy="28581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27401" t="4640" r="14762" b="39580"/>
          <a:stretch/>
        </p:blipFill>
        <p:spPr>
          <a:xfrm>
            <a:off x="808953" y="1323424"/>
            <a:ext cx="1952787" cy="285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8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45E2-A621-4BAE-94BF-843665D5E449}" type="datetime1">
              <a:rPr lang="uk-UA" smtClean="0"/>
              <a:t>10.10.2024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01A-B57A-4EF8-AAD8-E097DD2D9FF7}" type="slidenum">
              <a:rPr lang="uk-UA" smtClean="0"/>
              <a:t>3</a:t>
            </a:fld>
            <a:endParaRPr lang="uk-UA"/>
          </a:p>
        </p:txBody>
      </p:sp>
      <p:pic>
        <p:nvPicPr>
          <p:cNvPr id="6" name="Picture 2" descr="https://lvet.edu.ua/templates/it_university2/images/styles/style4/logo_contain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" r="79236"/>
          <a:stretch/>
        </p:blipFill>
        <p:spPr bwMode="auto">
          <a:xfrm>
            <a:off x="160892" y="77490"/>
            <a:ext cx="1139960" cy="1109977"/>
          </a:xfrm>
          <a:prstGeom prst="rect">
            <a:avLst/>
          </a:prstGeom>
          <a:noFill/>
          <a:effectLst>
            <a:glow rad="1016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4"/>
          <p:cNvSpPr txBox="1">
            <a:spLocks/>
          </p:cNvSpPr>
          <p:nvPr/>
        </p:nvSpPr>
        <p:spPr>
          <a:xfrm>
            <a:off x="730872" y="409844"/>
            <a:ext cx="7905143" cy="8788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spc="-150" dirty="0"/>
              <a:t>LNUVMB - Project Team - </a:t>
            </a:r>
            <a:r>
              <a:rPr lang="de-DE" sz="3200" b="1" spc="-150" dirty="0" err="1"/>
              <a:t>Staff</a:t>
            </a:r>
            <a:r>
              <a:rPr lang="de-DE" sz="3200" b="1" spc="-150" dirty="0"/>
              <a:t> </a:t>
            </a:r>
            <a:r>
              <a:rPr lang="de-DE" sz="3200" b="1" spc="-150" dirty="0" err="1"/>
              <a:t>members</a:t>
            </a:r>
            <a:endParaRPr lang="de-DE" sz="3200" b="1" dirty="0"/>
          </a:p>
        </p:txBody>
      </p:sp>
      <p:pic>
        <p:nvPicPr>
          <p:cNvPr id="9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979" y="234706"/>
            <a:ext cx="2625049" cy="968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27027" t="11499" r="25208" b="9038"/>
          <a:stretch/>
        </p:blipFill>
        <p:spPr>
          <a:xfrm>
            <a:off x="125049" y="1374519"/>
            <a:ext cx="2092960" cy="2304000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0" y="3775268"/>
            <a:ext cx="26985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Andriy</a:t>
            </a:r>
            <a:r>
              <a:rPr lang="en-US" b="1" dirty="0"/>
              <a:t> </a:t>
            </a:r>
            <a:r>
              <a:rPr lang="en-US" b="1" dirty="0" err="1"/>
              <a:t>Boyko</a:t>
            </a:r>
            <a:endParaRPr lang="uk-UA" sz="16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Administrator of the LLL center</a:t>
            </a:r>
            <a:r>
              <a:rPr lang="uk-UA" sz="1400" dirty="0"/>
              <a:t>, </a:t>
            </a:r>
            <a:r>
              <a:rPr lang="en-US" sz="1400" dirty="0"/>
              <a:t>dean of the Biological and Technological Faculty, Ph.D. in Agricultural Sciences, Associate Professor of the Department of Technology of Production and Processing of Animal Husbandry Products</a:t>
            </a:r>
            <a:endParaRPr lang="uk-UA" sz="1400" dirty="0"/>
          </a:p>
        </p:txBody>
      </p:sp>
      <p:pic>
        <p:nvPicPr>
          <p:cNvPr id="12" name="Рисунок 11" descr="http://www.inenbiol.com/images/stories/about/Lab/rozvedennya/Mazur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1217" r="10317" b="13069"/>
          <a:stretch/>
        </p:blipFill>
        <p:spPr bwMode="auto">
          <a:xfrm>
            <a:off x="3331955" y="1383222"/>
            <a:ext cx="1944000" cy="23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кутник 12"/>
          <p:cNvSpPr/>
          <p:nvPr/>
        </p:nvSpPr>
        <p:spPr>
          <a:xfrm>
            <a:off x="3005665" y="3869786"/>
            <a:ext cx="27155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Nataliya</a:t>
            </a:r>
            <a:r>
              <a:rPr lang="en-US" b="1" dirty="0"/>
              <a:t> Mazur</a:t>
            </a:r>
          </a:p>
          <a:p>
            <a:pPr algn="ctr"/>
            <a:endParaRPr lang="uk-UA" sz="1600" dirty="0"/>
          </a:p>
          <a:p>
            <a:pPr algn="ctr"/>
            <a:r>
              <a:rPr lang="en-US" sz="1400" dirty="0"/>
              <a:t>Doctor of Agricultural Sciences</a:t>
            </a:r>
            <a:r>
              <a:rPr lang="ru-RU" sz="1400" dirty="0"/>
              <a:t>,</a:t>
            </a:r>
            <a:r>
              <a:rPr lang="en-US" sz="1400" dirty="0"/>
              <a:t> Senior Lecturer at the Department of Technology of Production and Processing of Animal Husbandry Products</a:t>
            </a:r>
            <a:endParaRPr lang="uk-UA" sz="1400" dirty="0"/>
          </a:p>
        </p:txBody>
      </p:sp>
      <p:pic>
        <p:nvPicPr>
          <p:cNvPr id="14" name="Рисунок 13" descr="D:\09-06-2021 BTF\100D5100\DSC_0033.JPG"/>
          <p:cNvPicPr/>
          <p:nvPr/>
        </p:nvPicPr>
        <p:blipFill rotWithShape="1">
          <a:blip r:embed="rId6" cstate="print"/>
          <a:srcRect l="23192" t="16466" r="19875" b="40950"/>
          <a:stretch/>
        </p:blipFill>
        <p:spPr bwMode="auto">
          <a:xfrm>
            <a:off x="6525569" y="1366070"/>
            <a:ext cx="1940560" cy="230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att3.i.ua/attach/INBOX/647f14a1fd7c/2/IMG_1607-removebg-preview2.jpg?I=cVCrllalZbdtbLZVvnWVrw%3D%3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t="2996" r="11745" b="34913"/>
          <a:stretch/>
        </p:blipFill>
        <p:spPr bwMode="auto">
          <a:xfrm>
            <a:off x="9557842" y="1474070"/>
            <a:ext cx="201099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кутник 18"/>
          <p:cNvSpPr/>
          <p:nvPr/>
        </p:nvSpPr>
        <p:spPr>
          <a:xfrm>
            <a:off x="6191512" y="3870099"/>
            <a:ext cx="260867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Svitlana</a:t>
            </a:r>
            <a:r>
              <a:rPr lang="en-US" b="1" dirty="0"/>
              <a:t> </a:t>
            </a:r>
            <a:r>
              <a:rPr lang="en-US" b="1" dirty="0" err="1"/>
              <a:t>Popadyuk</a:t>
            </a:r>
            <a:endParaRPr lang="en-US" b="1" dirty="0"/>
          </a:p>
          <a:p>
            <a:pPr algn="ctr"/>
            <a:endParaRPr lang="uk-UA" sz="1600" dirty="0"/>
          </a:p>
          <a:p>
            <a:pPr algn="ctr"/>
            <a:r>
              <a:rPr lang="en-US" sz="1400" dirty="0"/>
              <a:t>Ph.D. in Agricultural Sciences, Associate Professor of the Department of Technology of Production and Processing of Animal Husbandry Products</a:t>
            </a:r>
            <a:endParaRPr lang="uk-UA" sz="1400" dirty="0"/>
          </a:p>
        </p:txBody>
      </p:sp>
      <p:sp>
        <p:nvSpPr>
          <p:cNvPr id="20" name="Прямокутник 19"/>
          <p:cNvSpPr/>
          <p:nvPr/>
        </p:nvSpPr>
        <p:spPr>
          <a:xfrm>
            <a:off x="9384441" y="3869786"/>
            <a:ext cx="235779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Petro </a:t>
            </a:r>
            <a:r>
              <a:rPr lang="en-US" b="1" dirty="0" err="1"/>
              <a:t>Bodnar</a:t>
            </a:r>
            <a:endParaRPr lang="en-US" b="1" dirty="0"/>
          </a:p>
          <a:p>
            <a:pPr algn="ctr"/>
            <a:endParaRPr lang="uk-UA" sz="1600" dirty="0"/>
          </a:p>
          <a:p>
            <a:pPr algn="ctr"/>
            <a:r>
              <a:rPr lang="en-US" sz="1400" dirty="0"/>
              <a:t>Ph.D. in Agricultural Sciences, Associate Professor of the Department of Genetics and Animals breeding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519578751"/>
      </p:ext>
    </p:extLst>
  </p:cSld>
  <p:clrMapOvr>
    <a:masterClrMapping/>
  </p:clrMapOvr>
</p:sld>
</file>

<file path=ppt/theme/theme1.xml><?xml version="1.0" encoding="utf-8"?>
<a:theme xmlns:a="http://schemas.openxmlformats.org/drawingml/2006/main" name="Rahmen">
  <a:themeElements>
    <a:clrScheme name="Benutzerdefiniert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11A6C9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Benutzerdefiniert 2">
      <a:majorFont>
        <a:latin typeface="Open Sans Condensed"/>
        <a:ea typeface=""/>
        <a:cs typeface=""/>
      </a:majorFont>
      <a:minorFont>
        <a:latin typeface="Arial"/>
        <a:ea typeface=""/>
        <a:cs typeface=""/>
      </a:minorFont>
    </a:fontScheme>
    <a:fmtScheme name="Rahm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F96FD509F32345811DEB68A63A1635" ma:contentTypeVersion="12" ma:contentTypeDescription="Skapa ett nytt dokument." ma:contentTypeScope="" ma:versionID="8ea790027235fe24182aad80eab0732d">
  <xsd:schema xmlns:xsd="http://www.w3.org/2001/XMLSchema" xmlns:xs="http://www.w3.org/2001/XMLSchema" xmlns:p="http://schemas.microsoft.com/office/2006/metadata/properties" xmlns:ns2="772763d5-3f8e-49f1-b05e-04041022995e" xmlns:ns3="b7c7895f-7cf6-4759-9d36-4a1fd0b7578a" targetNamespace="http://schemas.microsoft.com/office/2006/metadata/properties" ma:root="true" ma:fieldsID="46ac2499c81edee2c8237709cb1687ad" ns2:_="" ns3:_="">
    <xsd:import namespace="772763d5-3f8e-49f1-b05e-04041022995e"/>
    <xsd:import namespace="b7c7895f-7cf6-4759-9d36-4a1fd0b757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763d5-3f8e-49f1-b05e-0404102299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357ce2f8-f89c-471c-b8ae-5f01d94496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7895f-7cf6-4759-9d36-4a1fd0b7578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df34ac4-30f0-4990-b9a3-587ba936deb4}" ma:internalName="TaxCatchAll" ma:showField="CatchAllData" ma:web="b7c7895f-7cf6-4759-9d36-4a1fd0b757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c7895f-7cf6-4759-9d36-4a1fd0b7578a" xsi:nil="true"/>
    <lcf76f155ced4ddcb4097134ff3c332f xmlns="772763d5-3f8e-49f1-b05e-04041022995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DB72C59-4312-400A-8A7C-4513654150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2763d5-3f8e-49f1-b05e-04041022995e"/>
    <ds:schemaRef ds:uri="b7c7895f-7cf6-4759-9d36-4a1fd0b757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3DD7F6-6205-42ED-8CF6-5117E917C2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3D0670-27BB-47CA-B625-BAAF54F39A8F}">
  <ds:schemaRefs>
    <ds:schemaRef ds:uri="http://schemas.microsoft.com/office/2006/metadata/properties"/>
    <ds:schemaRef ds:uri="http://schemas.microsoft.com/office/infopath/2007/PartnerControls"/>
    <ds:schemaRef ds:uri="b7c7895f-7cf6-4759-9d36-4a1fd0b7578a"/>
    <ds:schemaRef ds:uri="772763d5-3f8e-49f1-b05e-04041022995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TM03457475[[fn=Rahmen]]</Template>
  <TotalTime>7</TotalTime>
  <Words>241</Words>
  <Application>Microsoft Office PowerPoint</Application>
  <PresentationFormat>Широкий екран</PresentationFormat>
  <Paragraphs>37</Paragraphs>
  <Slides>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11" baseType="lpstr">
      <vt:lpstr>Arial Unicode MS</vt:lpstr>
      <vt:lpstr>Arial</vt:lpstr>
      <vt:lpstr>Calibri</vt:lpstr>
      <vt:lpstr>Open Sans Condensed</vt:lpstr>
      <vt:lpstr>Times New Roman</vt:lpstr>
      <vt:lpstr>Wingdings</vt:lpstr>
      <vt:lpstr>Wingdings 2</vt:lpstr>
      <vt:lpstr>Rahmen</vt:lpstr>
      <vt:lpstr>Презентація PowerPoint</vt:lpstr>
      <vt:lpstr>         LNUVMB - Project Team - Staff members</vt:lpstr>
      <vt:lpstr>Презентація PowerPoint</vt:lpstr>
    </vt:vector>
  </TitlesOfParts>
  <Company>Hochschule für Wirtschaft und Umwelt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Thomas, Angelika</dc:creator>
  <cp:lastModifiedBy>Dvyluk</cp:lastModifiedBy>
  <cp:revision>41</cp:revision>
  <dcterms:created xsi:type="dcterms:W3CDTF">2023-01-26T16:24:25Z</dcterms:created>
  <dcterms:modified xsi:type="dcterms:W3CDTF">2024-10-10T14:48:14Z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0x01010056F96FD509F32345811DEB68A63A1635</vt:lpwstr>
  </property>
</Properties>
</file>