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03" autoAdjust="0"/>
    <p:restoredTop sz="86364" autoAdjust="0"/>
  </p:normalViewPr>
  <p:slideViewPr>
    <p:cSldViewPr snapToGrid="0">
      <p:cViewPr varScale="1">
        <p:scale>
          <a:sx n="96" d="100"/>
          <a:sy n="96" d="100"/>
        </p:scale>
        <p:origin x="1434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15T19:22:22.18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0 24575,'6'0'0,"2"0"-8191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15T19:22:23.17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15T19:23:16.18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0 24575,'0'0'-8191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15T19:25:26.98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36 1 24575,'-6'0'0,"-8"0"0,-2 0-8191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58F071-2F97-4D47-B8BC-6852C088000B}" type="datetimeFigureOut">
              <a:rPr lang="uk-UA" smtClean="0"/>
              <a:t>06.03.2025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EDD84-59E8-4F0E-A8FA-15734ABBEB7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89944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5EDD84-59E8-4F0E-A8FA-15734ABBEB7A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72736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5EDD84-59E8-4F0E-A8FA-15734ABBEB7A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5833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95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242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1498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1979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4506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5399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8448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290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860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698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369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577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424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528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549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3/6/2025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4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234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ustomXml" Target="../ink/ink1.xml"/><Relationship Id="rId7" Type="http://schemas.openxmlformats.org/officeDocument/2006/relationships/customXml" Target="../ink/ink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6.png"/><Relationship Id="rId10" Type="http://schemas.openxmlformats.org/officeDocument/2006/relationships/customXml" Target="../ink/ink4.xml"/><Relationship Id="rId9" Type="http://schemas.openxmlformats.org/officeDocument/2006/relationships/customXml" Target="../ink/ink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1047750" y="1511157"/>
            <a:ext cx="106375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 ОПИТУВАННЯ ЗДОБУВАЧІВ ПЕРШОГО (БАКАЛАВРСЬКОГО) РІВНЯ ВИЩОЇ ОСВІТИ СПЕЦІАЛЬНОСТІ </a:t>
            </a:r>
          </a:p>
          <a:p>
            <a:pPr algn="ctr"/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162 БІОТЕХНОЛОГІЇ ТА БІОІНЖЕНЕРІЯ </a:t>
            </a:r>
          </a:p>
          <a:p>
            <a:pPr algn="ctr"/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ОПП «БІОТЕХНОЛОГІЇ ТА БІОІНЖЕНЕРІЯ» ЩОДО ЯКОСТІ ВИКЛАДАННЯ ДИСЦИПЛІНИ</a:t>
            </a:r>
            <a:endParaRPr lang="uk-UA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Львівський національний університет ветеринарної медицини та ...">
            <a:extLst>
              <a:ext uri="{FF2B5EF4-FFF2-40B4-BE49-F238E27FC236}">
                <a16:creationId xmlns:a16="http://schemas.microsoft.com/office/drawing/2014/main" id="{09EC6587-317C-4783-1268-79121265E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0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6" descr="Емблема кафедри">
            <a:extLst>
              <a:ext uri="{FF2B5EF4-FFF2-40B4-BE49-F238E27FC236}">
                <a16:creationId xmlns:a16="http://schemas.microsoft.com/office/drawing/2014/main" id="{11FE7378-03D8-3FB4-2D9B-959E39EAC0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0" y="4558145"/>
            <a:ext cx="2590800" cy="2189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4865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320040" y="259080"/>
            <a:ext cx="116586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ЗВІТ</a:t>
            </a:r>
          </a:p>
          <a:p>
            <a:pPr algn="ctr"/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результатами опитування здобувачів ОС «Бакалавр» Львівського національного університету ветеринарної медицини та біотехнологій імені С. З.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Ґжицького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щодо якості викладання навчальних дисциплін освітньої програми «Біотехнології та біоінженерія»</a:t>
            </a:r>
          </a:p>
          <a:p>
            <a:pPr algn="ctr"/>
            <a:endParaRPr lang="uk-UA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Опитування проводилось впродовж 2023-2024 рр.;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Анкету-опитування прикріплено на сторінці відповідних дисциплін у віртуальному навчальному середовищі (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Moodle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 оцінював якість викладання дисциплін за 10-ма критеріями, серед них такі, які характеризують організацію освітнього процесу, методику викладання та комунікативну культуру викладача;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Максимальний бал, яким здобувачеві пропонувалось оцінити кожен критерій – «5», мінімальний – «1»;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Участь здобувачів в опитуванні добровільна.</a:t>
            </a:r>
          </a:p>
          <a:p>
            <a:pPr algn="just"/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810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Рукописні дані 2">
                <a:extLst>
                  <a:ext uri="{FF2B5EF4-FFF2-40B4-BE49-F238E27FC236}">
                    <a16:creationId xmlns:a16="http://schemas.microsoft.com/office/drawing/2014/main" id="{79334D12-03DB-78AD-A167-61ECDBB04138}"/>
                  </a:ext>
                </a:extLst>
              </p14:cNvPr>
              <p14:cNvContentPartPr/>
              <p14:nvPr/>
            </p14:nvContentPartPr>
            <p14:xfrm>
              <a:off x="-724460" y="888680"/>
              <a:ext cx="5400" cy="360"/>
            </p14:xfrm>
          </p:contentPart>
        </mc:Choice>
        <mc:Fallback xmlns="">
          <p:pic>
            <p:nvPicPr>
              <p:cNvPr id="3" name="Рукописні дані 2">
                <a:extLst>
                  <a:ext uri="{FF2B5EF4-FFF2-40B4-BE49-F238E27FC236}">
                    <a16:creationId xmlns:a16="http://schemas.microsoft.com/office/drawing/2014/main" id="{79334D12-03DB-78AD-A167-61ECDBB0413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-730580" y="882560"/>
                <a:ext cx="1764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4" name="Рукописні дані 3">
                <a:extLst>
                  <a:ext uri="{FF2B5EF4-FFF2-40B4-BE49-F238E27FC236}">
                    <a16:creationId xmlns:a16="http://schemas.microsoft.com/office/drawing/2014/main" id="{512EC375-98DB-F93C-2148-C6A5E9FDCE79}"/>
                  </a:ext>
                </a:extLst>
              </p14:cNvPr>
              <p14:cNvContentPartPr/>
              <p14:nvPr/>
            </p14:nvContentPartPr>
            <p14:xfrm>
              <a:off x="-711860" y="913880"/>
              <a:ext cx="360" cy="360"/>
            </p14:xfrm>
          </p:contentPart>
        </mc:Choice>
        <mc:Fallback xmlns="">
          <p:pic>
            <p:nvPicPr>
              <p:cNvPr id="4" name="Рукописні дані 3">
                <a:extLst>
                  <a:ext uri="{FF2B5EF4-FFF2-40B4-BE49-F238E27FC236}">
                    <a16:creationId xmlns:a16="http://schemas.microsoft.com/office/drawing/2014/main" id="{512EC375-98DB-F93C-2148-C6A5E9FDCE79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-717980" y="907760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6" name="Рукописні дані 5">
                <a:extLst>
                  <a:ext uri="{FF2B5EF4-FFF2-40B4-BE49-F238E27FC236}">
                    <a16:creationId xmlns:a16="http://schemas.microsoft.com/office/drawing/2014/main" id="{D7FFEE25-41A8-C61C-5FBD-70C9790451A3}"/>
                  </a:ext>
                </a:extLst>
              </p14:cNvPr>
              <p14:cNvContentPartPr/>
              <p14:nvPr/>
            </p14:nvContentPartPr>
            <p14:xfrm>
              <a:off x="3517420" y="672680"/>
              <a:ext cx="360" cy="360"/>
            </p14:xfrm>
          </p:contentPart>
        </mc:Choice>
        <mc:Fallback xmlns="">
          <p:pic>
            <p:nvPicPr>
              <p:cNvPr id="6" name="Рукописні дані 5">
                <a:extLst>
                  <a:ext uri="{FF2B5EF4-FFF2-40B4-BE49-F238E27FC236}">
                    <a16:creationId xmlns:a16="http://schemas.microsoft.com/office/drawing/2014/main" id="{D7FFEE25-41A8-C61C-5FBD-70C9790451A3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511300" y="666560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8" name="Рукописні дані 7">
                <a:extLst>
                  <a:ext uri="{FF2B5EF4-FFF2-40B4-BE49-F238E27FC236}">
                    <a16:creationId xmlns:a16="http://schemas.microsoft.com/office/drawing/2014/main" id="{42E8F6DB-E93F-263F-6612-997832CE35E6}"/>
                  </a:ext>
                </a:extLst>
              </p14:cNvPr>
              <p14:cNvContentPartPr/>
              <p14:nvPr/>
            </p14:nvContentPartPr>
            <p14:xfrm>
              <a:off x="1282180" y="1218800"/>
              <a:ext cx="13320" cy="360"/>
            </p14:xfrm>
          </p:contentPart>
        </mc:Choice>
        <mc:Fallback xmlns="">
          <p:pic>
            <p:nvPicPr>
              <p:cNvPr id="8" name="Рукописні дані 7">
                <a:extLst>
                  <a:ext uri="{FF2B5EF4-FFF2-40B4-BE49-F238E27FC236}">
                    <a16:creationId xmlns:a16="http://schemas.microsoft.com/office/drawing/2014/main" id="{42E8F6DB-E93F-263F-6612-997832CE35E6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276060" y="1212680"/>
                <a:ext cx="25560" cy="126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0" name="Таблиця 9">
            <a:extLst>
              <a:ext uri="{FF2B5EF4-FFF2-40B4-BE49-F238E27FC236}">
                <a16:creationId xmlns:a16="http://schemas.microsoft.com/office/drawing/2014/main" id="{1270D624-C17F-EDEE-C282-7DD2D5118C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896252"/>
              </p:ext>
            </p:extLst>
          </p:nvPr>
        </p:nvGraphicFramePr>
        <p:xfrm>
          <a:off x="108700" y="474560"/>
          <a:ext cx="11961380" cy="6045519"/>
        </p:xfrm>
        <a:graphic>
          <a:graphicData uri="http://schemas.openxmlformats.org/drawingml/2006/table">
            <a:tbl>
              <a:tblPr firstRow="1" bandRow="1"/>
              <a:tblGrid>
                <a:gridCol w="2181231">
                  <a:extLst>
                    <a:ext uri="{9D8B030D-6E8A-4147-A177-3AD203B41FA5}">
                      <a16:colId xmlns:a16="http://schemas.microsoft.com/office/drawing/2014/main" val="1189775176"/>
                    </a:ext>
                  </a:extLst>
                </a:gridCol>
                <a:gridCol w="4993873">
                  <a:extLst>
                    <a:ext uri="{9D8B030D-6E8A-4147-A177-3AD203B41FA5}">
                      <a16:colId xmlns:a16="http://schemas.microsoft.com/office/drawing/2014/main" val="3216255057"/>
                    </a:ext>
                  </a:extLst>
                </a:gridCol>
                <a:gridCol w="1128884">
                  <a:extLst>
                    <a:ext uri="{9D8B030D-6E8A-4147-A177-3AD203B41FA5}">
                      <a16:colId xmlns:a16="http://schemas.microsoft.com/office/drawing/2014/main" val="1706275709"/>
                    </a:ext>
                  </a:extLst>
                </a:gridCol>
                <a:gridCol w="880145">
                  <a:extLst>
                    <a:ext uri="{9D8B030D-6E8A-4147-A177-3AD203B41FA5}">
                      <a16:colId xmlns:a16="http://schemas.microsoft.com/office/drawing/2014/main" val="158785947"/>
                    </a:ext>
                  </a:extLst>
                </a:gridCol>
                <a:gridCol w="580313">
                  <a:extLst>
                    <a:ext uri="{9D8B030D-6E8A-4147-A177-3AD203B41FA5}">
                      <a16:colId xmlns:a16="http://schemas.microsoft.com/office/drawing/2014/main" val="3502707050"/>
                    </a:ext>
                  </a:extLst>
                </a:gridCol>
                <a:gridCol w="765344">
                  <a:extLst>
                    <a:ext uri="{9D8B030D-6E8A-4147-A177-3AD203B41FA5}">
                      <a16:colId xmlns:a16="http://schemas.microsoft.com/office/drawing/2014/main" val="4208923588"/>
                    </a:ext>
                  </a:extLst>
                </a:gridCol>
                <a:gridCol w="765344">
                  <a:extLst>
                    <a:ext uri="{9D8B030D-6E8A-4147-A177-3AD203B41FA5}">
                      <a16:colId xmlns:a16="http://schemas.microsoft.com/office/drawing/2014/main" val="88307659"/>
                    </a:ext>
                  </a:extLst>
                </a:gridCol>
                <a:gridCol w="666246">
                  <a:extLst>
                    <a:ext uri="{9D8B030D-6E8A-4147-A177-3AD203B41FA5}">
                      <a16:colId xmlns:a16="http://schemas.microsoft.com/office/drawing/2014/main" val="4167351301"/>
                    </a:ext>
                  </a:extLst>
                </a:gridCol>
              </a:tblGrid>
              <a:tr h="12155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Критерії оцінювання викладання дисципліни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Екологічний моніторинг біотехнологічних ви-в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40776" marR="4077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Загальна та молекулярна генетика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776" marR="4077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Валеологія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776" marR="4077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Біотехнологія бродіння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776" marR="4077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Імунобіотех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нологя</a:t>
                      </a: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776" marR="4077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Екобіотехно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логія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40776" marR="4077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0588037"/>
                  </a:ext>
                </a:extLst>
              </a:tr>
              <a:tr h="446016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Організація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освітнього процесу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Наскільки зрозумілими є критерії оцінювання дисципліни?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</a:t>
                      </a: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1147779"/>
                  </a:ext>
                </a:extLst>
              </a:tr>
              <a:tr h="44601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Оцініть культуру викладача, організованість щодо проведення занять.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4,3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</a:t>
                      </a: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6305836"/>
                  </a:ext>
                </a:extLst>
              </a:tr>
              <a:tr h="44601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Оцініть об’єктивність та прозорість оцінювання знань студентів.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</a:t>
                      </a: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0040865"/>
                  </a:ext>
                </a:extLst>
              </a:tr>
              <a:tr h="480195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Методика</a:t>
                      </a: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викладання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Оцініть чіткість, доступність та зрозумілість викладу матеріалу викладачем, його уміння зацікавити. 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</a:t>
                      </a: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4,0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8377089"/>
                  </a:ext>
                </a:extLst>
              </a:tr>
              <a:tr h="67675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Оцініть використання активних методів проведення занять: дискусії, </a:t>
                      </a:r>
                      <a:r>
                        <a:rPr lang="uk-UA" sz="14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проєкти</a:t>
                      </a: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індивідуальні та групові презентації тощо.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4,1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3529807"/>
                  </a:ext>
                </a:extLst>
              </a:tr>
              <a:tr h="67675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Оцініть забезпечення наочним матеріалом  лекційних занять: презентаціями, аудіо- та відеозаписами, картами, схемами, таблицями, роздатковим матеріалом  тощо. 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4,3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0526494"/>
                  </a:ext>
                </a:extLst>
              </a:tr>
              <a:tr h="44601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Оцініть вміння мотивувати студентів до поглибленого вивчення дисциплін.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3,9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4,3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3,2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4716956"/>
                  </a:ext>
                </a:extLst>
              </a:tr>
              <a:tr h="320128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Комунікативна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 Оцініть можливість зворотного зв’язку з викладачем.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4660118"/>
                  </a:ext>
                </a:extLst>
              </a:tr>
              <a:tr h="44601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 Оцініть вміння викладача створити комфортне середовище студентові. 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9247133"/>
                  </a:ext>
                </a:extLst>
              </a:tr>
              <a:tr h="44601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 Оцініть коректність та тактовність викладача у ставленні до Вас особисто.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</a:t>
                      </a: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3203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4583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>
            <a:extLst>
              <a:ext uri="{FF2B5EF4-FFF2-40B4-BE49-F238E27FC236}">
                <a16:creationId xmlns:a16="http://schemas.microsoft.com/office/drawing/2014/main" id="{B3062A2F-1C72-C04A-486A-7EC716CAF2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554391"/>
              </p:ext>
            </p:extLst>
          </p:nvPr>
        </p:nvGraphicFramePr>
        <p:xfrm>
          <a:off x="0" y="0"/>
          <a:ext cx="12191997" cy="6712589"/>
        </p:xfrm>
        <a:graphic>
          <a:graphicData uri="http://schemas.openxmlformats.org/drawingml/2006/table">
            <a:tbl>
              <a:tblPr firstRow="1" firstCol="1" bandRow="1"/>
              <a:tblGrid>
                <a:gridCol w="1637490">
                  <a:extLst>
                    <a:ext uri="{9D8B030D-6E8A-4147-A177-3AD203B41FA5}">
                      <a16:colId xmlns:a16="http://schemas.microsoft.com/office/drawing/2014/main" val="1695707512"/>
                    </a:ext>
                  </a:extLst>
                </a:gridCol>
                <a:gridCol w="4099912">
                  <a:extLst>
                    <a:ext uri="{9D8B030D-6E8A-4147-A177-3AD203B41FA5}">
                      <a16:colId xmlns:a16="http://schemas.microsoft.com/office/drawing/2014/main" val="2145422581"/>
                    </a:ext>
                  </a:extLst>
                </a:gridCol>
                <a:gridCol w="721179">
                  <a:extLst>
                    <a:ext uri="{9D8B030D-6E8A-4147-A177-3AD203B41FA5}">
                      <a16:colId xmlns:a16="http://schemas.microsoft.com/office/drawing/2014/main" val="980758330"/>
                    </a:ext>
                  </a:extLst>
                </a:gridCol>
                <a:gridCol w="881444">
                  <a:extLst>
                    <a:ext uri="{9D8B030D-6E8A-4147-A177-3AD203B41FA5}">
                      <a16:colId xmlns:a16="http://schemas.microsoft.com/office/drawing/2014/main" val="1425868762"/>
                    </a:ext>
                  </a:extLst>
                </a:gridCol>
                <a:gridCol w="512840">
                  <a:extLst>
                    <a:ext uri="{9D8B030D-6E8A-4147-A177-3AD203B41FA5}">
                      <a16:colId xmlns:a16="http://schemas.microsoft.com/office/drawing/2014/main" val="2765588565"/>
                    </a:ext>
                  </a:extLst>
                </a:gridCol>
                <a:gridCol w="769087">
                  <a:extLst>
                    <a:ext uri="{9D8B030D-6E8A-4147-A177-3AD203B41FA5}">
                      <a16:colId xmlns:a16="http://schemas.microsoft.com/office/drawing/2014/main" val="2711468509"/>
                    </a:ext>
                  </a:extLst>
                </a:gridCol>
                <a:gridCol w="561008">
                  <a:extLst>
                    <a:ext uri="{9D8B030D-6E8A-4147-A177-3AD203B41FA5}">
                      <a16:colId xmlns:a16="http://schemas.microsoft.com/office/drawing/2014/main" val="1571762319"/>
                    </a:ext>
                  </a:extLst>
                </a:gridCol>
                <a:gridCol w="578007">
                  <a:extLst>
                    <a:ext uri="{9D8B030D-6E8A-4147-A177-3AD203B41FA5}">
                      <a16:colId xmlns:a16="http://schemas.microsoft.com/office/drawing/2014/main" val="2454253984"/>
                    </a:ext>
                  </a:extLst>
                </a:gridCol>
                <a:gridCol w="646007">
                  <a:extLst>
                    <a:ext uri="{9D8B030D-6E8A-4147-A177-3AD203B41FA5}">
                      <a16:colId xmlns:a16="http://schemas.microsoft.com/office/drawing/2014/main" val="2747638526"/>
                    </a:ext>
                  </a:extLst>
                </a:gridCol>
                <a:gridCol w="629008">
                  <a:extLst>
                    <a:ext uri="{9D8B030D-6E8A-4147-A177-3AD203B41FA5}">
                      <a16:colId xmlns:a16="http://schemas.microsoft.com/office/drawing/2014/main" val="2757431448"/>
                    </a:ext>
                  </a:extLst>
                </a:gridCol>
                <a:gridCol w="527008">
                  <a:extLst>
                    <a:ext uri="{9D8B030D-6E8A-4147-A177-3AD203B41FA5}">
                      <a16:colId xmlns:a16="http://schemas.microsoft.com/office/drawing/2014/main" val="256829278"/>
                    </a:ext>
                  </a:extLst>
                </a:gridCol>
                <a:gridCol w="629007">
                  <a:extLst>
                    <a:ext uri="{9D8B030D-6E8A-4147-A177-3AD203B41FA5}">
                      <a16:colId xmlns:a16="http://schemas.microsoft.com/office/drawing/2014/main" val="766396824"/>
                    </a:ext>
                  </a:extLst>
                </a:gridCol>
              </a:tblGrid>
              <a:tr h="1386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Критерії оцінювання викладання дисципліни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Біотехнологія протистів</a:t>
                      </a:r>
                    </a:p>
                  </a:txBody>
                  <a:tcPr marL="39112" marR="3911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uk-UA" sz="12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Молекулярно-біологічні та      генетичні методи дослідження</a:t>
                      </a:r>
                    </a:p>
                  </a:txBody>
                  <a:tcPr marL="39112" marR="3911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Біохімія мікроорганізмів </a:t>
                      </a:r>
                    </a:p>
                  </a:txBody>
                  <a:tcPr marL="39112" marR="3911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marR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Біотехнологія виробництва  мікробних препаратів</a:t>
                      </a:r>
                    </a:p>
                  </a:txBody>
                  <a:tcPr marL="39112" marR="3911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Промислова біотехнологія</a:t>
                      </a:r>
                    </a:p>
                  </a:txBody>
                  <a:tcPr marL="39112" marR="3911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 аналізу у біотехнології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112" marR="3911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uk-UA" sz="1200" b="1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Біотрансформа</a:t>
                      </a:r>
                      <a:endParaRPr lang="en-US" sz="12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1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ція</a:t>
                      </a:r>
                      <a:r>
                        <a:rPr lang="uk-UA" sz="1200" b="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органічних</a:t>
                      </a:r>
                      <a:r>
                        <a:rPr lang="uk-UA" sz="1200" b="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uk-UA" sz="1200" b="1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сполук</a:t>
                      </a:r>
                      <a:endParaRPr lang="uk-UA" sz="12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112" marR="3911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Агробіотехнологія</a:t>
                      </a:r>
                      <a:r>
                        <a:rPr lang="uk-UA" sz="1400" b="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112" marR="3911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Загальна біотехнологія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112" marR="3911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Біотехнологія  БАР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112" marR="3911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336839"/>
                  </a:ext>
                </a:extLst>
              </a:tr>
              <a:tr h="297484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uk-UA" sz="14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Організація    освітнього процесу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Наскільки зрозумілими є критерії оцінювання дисципліни?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</a:t>
                      </a: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4932929"/>
                  </a:ext>
                </a:extLst>
              </a:tr>
              <a:tr h="42870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Оцініть культуру викладача, організованість щодо проведення занять.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3,9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</a:t>
                      </a: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1603056"/>
                  </a:ext>
                </a:extLst>
              </a:tr>
              <a:tr h="34814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Оцініть об’єктивність та прозорість оцінювання знань студентів.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3,7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</a:t>
                      </a: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5399487"/>
                  </a:ext>
                </a:extLst>
              </a:tr>
              <a:tr h="573971"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Методика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uk-UA" sz="14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викладання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Оцініть чіткість, доступність та зрозумілість викладу матеріалу викладачем, його уміння зацікавити. 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</a:t>
                      </a: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5328307"/>
                  </a:ext>
                </a:extLst>
              </a:tr>
              <a:tr h="46074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Оцініть використання активних методів проведення занять: дискусії, </a:t>
                      </a:r>
                      <a:r>
                        <a:rPr lang="uk-UA" sz="14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проєкти</a:t>
                      </a: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індивідуальні та групові презентації тощо.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3,3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7073824"/>
                  </a:ext>
                </a:extLst>
              </a:tr>
              <a:tr h="67160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Оцініть забезпечення наочним матеріалом  лекційних занять: презентаціями, аудіо- та відеозаписами, картами, схемами, таблицями, роздатковим матеріалом  тощо. 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</a:t>
                      </a: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6751636"/>
                  </a:ext>
                </a:extLst>
              </a:tr>
              <a:tr h="34867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Оцініть вміння мотивувати студентів до поглибленого вивчення дисциплін.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4,3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3,1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4,3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</a:t>
                      </a: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6666862"/>
                  </a:ext>
                </a:extLst>
              </a:tr>
              <a:tr h="297484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Комунікативна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 Оцініть можливість зворотного зв’язку з викладачем.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3,9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</a:t>
                      </a: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0737553"/>
                  </a:ext>
                </a:extLst>
              </a:tr>
              <a:tr h="42870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 Оцініть вміння викладача створити комфортне середовище студентові. 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</a:t>
                      </a: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4705745"/>
                  </a:ext>
                </a:extLst>
              </a:tr>
              <a:tr h="29748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 Оцініть коректність та тактовність викладача у ставленні до Вас особисто.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9112" marR="39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20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4665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я 4">
            <a:extLst>
              <a:ext uri="{FF2B5EF4-FFF2-40B4-BE49-F238E27FC236}">
                <a16:creationId xmlns:a16="http://schemas.microsoft.com/office/drawing/2014/main" id="{48087236-F513-710C-5DD7-1B9BB34934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735161"/>
              </p:ext>
            </p:extLst>
          </p:nvPr>
        </p:nvGraphicFramePr>
        <p:xfrm>
          <a:off x="2" y="1"/>
          <a:ext cx="12191997" cy="6744364"/>
        </p:xfrm>
        <a:graphic>
          <a:graphicData uri="http://schemas.openxmlformats.org/drawingml/2006/table">
            <a:tbl>
              <a:tblPr firstRow="1" bandRow="1"/>
              <a:tblGrid>
                <a:gridCol w="1704443">
                  <a:extLst>
                    <a:ext uri="{9D8B030D-6E8A-4147-A177-3AD203B41FA5}">
                      <a16:colId xmlns:a16="http://schemas.microsoft.com/office/drawing/2014/main" val="215785885"/>
                    </a:ext>
                  </a:extLst>
                </a:gridCol>
                <a:gridCol w="4863995">
                  <a:extLst>
                    <a:ext uri="{9D8B030D-6E8A-4147-A177-3AD203B41FA5}">
                      <a16:colId xmlns:a16="http://schemas.microsoft.com/office/drawing/2014/main" val="4001438433"/>
                    </a:ext>
                  </a:extLst>
                </a:gridCol>
                <a:gridCol w="960120">
                  <a:extLst>
                    <a:ext uri="{9D8B030D-6E8A-4147-A177-3AD203B41FA5}">
                      <a16:colId xmlns:a16="http://schemas.microsoft.com/office/drawing/2014/main" val="279825248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65007910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3504942408"/>
                    </a:ext>
                  </a:extLst>
                </a:gridCol>
                <a:gridCol w="802742">
                  <a:extLst>
                    <a:ext uri="{9D8B030D-6E8A-4147-A177-3AD203B41FA5}">
                      <a16:colId xmlns:a16="http://schemas.microsoft.com/office/drawing/2014/main" val="1132865219"/>
                    </a:ext>
                  </a:extLst>
                </a:gridCol>
                <a:gridCol w="565610">
                  <a:extLst>
                    <a:ext uri="{9D8B030D-6E8A-4147-A177-3AD203B41FA5}">
                      <a16:colId xmlns:a16="http://schemas.microsoft.com/office/drawing/2014/main" val="2924464732"/>
                    </a:ext>
                  </a:extLst>
                </a:gridCol>
                <a:gridCol w="565609">
                  <a:extLst>
                    <a:ext uri="{9D8B030D-6E8A-4147-A177-3AD203B41FA5}">
                      <a16:colId xmlns:a16="http://schemas.microsoft.com/office/drawing/2014/main" val="1354498071"/>
                    </a:ext>
                  </a:extLst>
                </a:gridCol>
                <a:gridCol w="607505">
                  <a:extLst>
                    <a:ext uri="{9D8B030D-6E8A-4147-A177-3AD203B41FA5}">
                      <a16:colId xmlns:a16="http://schemas.microsoft.com/office/drawing/2014/main" val="3073407122"/>
                    </a:ext>
                  </a:extLst>
                </a:gridCol>
                <a:gridCol w="628453">
                  <a:extLst>
                    <a:ext uri="{9D8B030D-6E8A-4147-A177-3AD203B41FA5}">
                      <a16:colId xmlns:a16="http://schemas.microsoft.com/office/drawing/2014/main" val="490991596"/>
                    </a:ext>
                  </a:extLst>
                </a:gridCol>
              </a:tblGrid>
              <a:tr h="15443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Критерії оцінювання викладання дисципліни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uk-UA" sz="1400" b="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Загальна мікробіологія та вірусологія</a:t>
                      </a:r>
                    </a:p>
                  </a:txBody>
                  <a:tcPr marL="40776" marR="4077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uk-UA" sz="1400" b="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Проєктування</a:t>
                      </a:r>
                      <a:r>
                        <a:rPr lang="uk-UA" sz="1400" b="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біотехнологічних виробництв</a:t>
                      </a:r>
                    </a:p>
                  </a:txBody>
                  <a:tcPr marL="40776" marR="4077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uk-UA" sz="12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Процеси та апарати біотехнологічних виробництв</a:t>
                      </a:r>
                    </a:p>
                  </a:txBody>
                  <a:tcPr marL="40776" marR="4077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Біологія клітин з основами  молекулярної біології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776" marR="4077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Біотехнологія білків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776" marR="4077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Генетична інженерія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776" marR="4077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Хімія канцерогенів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40776" marR="4077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Ензимологія </a:t>
                      </a:r>
                    </a:p>
                  </a:txBody>
                  <a:tcPr marL="40776" marR="4077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9193492"/>
                  </a:ext>
                </a:extLst>
              </a:tr>
              <a:tr h="420534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Організація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освітнього процесу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Наскільки зрозумілими є критерії оцінювання дисципліни?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2870544"/>
                  </a:ext>
                </a:extLst>
              </a:tr>
              <a:tr h="44071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Оцініть культуру викладача, організованість щодо проведення занять.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4380120"/>
                  </a:ext>
                </a:extLst>
              </a:tr>
              <a:tr h="44071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Оцініть об’єктивність та прозорість оцінювання знань студентів.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265111"/>
                  </a:ext>
                </a:extLst>
              </a:tr>
              <a:tr h="638093">
                <a:tc rowSpan="4">
                  <a:txBody>
                    <a:bodyPr/>
                    <a:lstStyle/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uk-UA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r>
                        <a:rPr lang="uk-UA" sz="14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Методика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викладання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Оцініть чіткість, доступність та зрозумілість викладу матеріалу викладачем, його уміння зацікавити. 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3,8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8417376"/>
                  </a:ext>
                </a:extLst>
              </a:tr>
              <a:tr h="63809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Оцініть використання активних методів проведення занять: дискусії, </a:t>
                      </a:r>
                      <a:r>
                        <a:rPr lang="uk-UA" sz="14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проєкти</a:t>
                      </a: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індивідуальні та групові презентації тощо.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3,8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9838038"/>
                  </a:ext>
                </a:extLst>
              </a:tr>
              <a:tr h="85565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Оцініть забезпечення наочним матеріалом  лекційних занять: презентаціями, аудіо- та відеозаписами, картами, схемами, таблицями, роздатковим матеріалом  тощо. 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3,8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6315799"/>
                  </a:ext>
                </a:extLst>
              </a:tr>
              <a:tr h="44071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Оцініть вміння мотивувати студентів до поглибленого вивчення дисциплін.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3,8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4595504"/>
                  </a:ext>
                </a:extLst>
              </a:tr>
              <a:tr h="420534">
                <a:tc rowSpan="3">
                  <a:txBody>
                    <a:bodyPr/>
                    <a:lstStyle/>
                    <a:p>
                      <a:pPr algn="ctr">
                        <a:lnSpc>
                          <a:spcPct val="0"/>
                        </a:lnSpc>
                        <a:spcAft>
                          <a:spcPts val="800"/>
                        </a:spcAft>
                      </a:pPr>
                      <a:r>
                        <a:rPr lang="uk-UA" sz="14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uk-UA" sz="14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Комунікативна</a:t>
                      </a: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r>
                        <a:rPr lang="uk-UA" sz="14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 Оцініть можливість зворотного зв’язку з викладачем.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3,8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474254"/>
                  </a:ext>
                </a:extLst>
              </a:tr>
              <a:tr h="44071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 Оцініть вміння викладача створити комфортне середовище студентові. 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6368464"/>
                  </a:ext>
                </a:extLst>
              </a:tr>
              <a:tr h="44071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 Оцініть коректність та тактовність викладача у ставленні до Вас особисто.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1221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3407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>
            <a:extLst>
              <a:ext uri="{FF2B5EF4-FFF2-40B4-BE49-F238E27FC236}">
                <a16:creationId xmlns:a16="http://schemas.microsoft.com/office/drawing/2014/main" id="{02A816A1-0219-87B2-2C0D-AE76786E94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070110"/>
              </p:ext>
            </p:extLst>
          </p:nvPr>
        </p:nvGraphicFramePr>
        <p:xfrm>
          <a:off x="0" y="0"/>
          <a:ext cx="12192000" cy="6666869"/>
        </p:xfrm>
        <a:graphic>
          <a:graphicData uri="http://schemas.openxmlformats.org/drawingml/2006/table">
            <a:tbl>
              <a:tblPr firstRow="1" bandRow="1"/>
              <a:tblGrid>
                <a:gridCol w="1710003">
                  <a:extLst>
                    <a:ext uri="{9D8B030D-6E8A-4147-A177-3AD203B41FA5}">
                      <a16:colId xmlns:a16="http://schemas.microsoft.com/office/drawing/2014/main" val="2871482884"/>
                    </a:ext>
                  </a:extLst>
                </a:gridCol>
                <a:gridCol w="3948833">
                  <a:extLst>
                    <a:ext uri="{9D8B030D-6E8A-4147-A177-3AD203B41FA5}">
                      <a16:colId xmlns:a16="http://schemas.microsoft.com/office/drawing/2014/main" val="3426154225"/>
                    </a:ext>
                  </a:extLst>
                </a:gridCol>
                <a:gridCol w="705203">
                  <a:extLst>
                    <a:ext uri="{9D8B030D-6E8A-4147-A177-3AD203B41FA5}">
                      <a16:colId xmlns:a16="http://schemas.microsoft.com/office/drawing/2014/main" val="3636279620"/>
                    </a:ext>
                  </a:extLst>
                </a:gridCol>
                <a:gridCol w="493961">
                  <a:extLst>
                    <a:ext uri="{9D8B030D-6E8A-4147-A177-3AD203B41FA5}">
                      <a16:colId xmlns:a16="http://schemas.microsoft.com/office/drawing/2014/main" val="3986059665"/>
                    </a:ext>
                  </a:extLst>
                </a:gridCol>
                <a:gridCol w="566530">
                  <a:extLst>
                    <a:ext uri="{9D8B030D-6E8A-4147-A177-3AD203B41FA5}">
                      <a16:colId xmlns:a16="http://schemas.microsoft.com/office/drawing/2014/main" val="4001327451"/>
                    </a:ext>
                  </a:extLst>
                </a:gridCol>
                <a:gridCol w="655983">
                  <a:extLst>
                    <a:ext uri="{9D8B030D-6E8A-4147-A177-3AD203B41FA5}">
                      <a16:colId xmlns:a16="http://schemas.microsoft.com/office/drawing/2014/main" val="3524599989"/>
                    </a:ext>
                  </a:extLst>
                </a:gridCol>
                <a:gridCol w="616226">
                  <a:extLst>
                    <a:ext uri="{9D8B030D-6E8A-4147-A177-3AD203B41FA5}">
                      <a16:colId xmlns:a16="http://schemas.microsoft.com/office/drawing/2014/main" val="1284443258"/>
                    </a:ext>
                  </a:extLst>
                </a:gridCol>
                <a:gridCol w="616226">
                  <a:extLst>
                    <a:ext uri="{9D8B030D-6E8A-4147-A177-3AD203B41FA5}">
                      <a16:colId xmlns:a16="http://schemas.microsoft.com/office/drawing/2014/main" val="2393119833"/>
                    </a:ext>
                  </a:extLst>
                </a:gridCol>
                <a:gridCol w="655983">
                  <a:extLst>
                    <a:ext uri="{9D8B030D-6E8A-4147-A177-3AD203B41FA5}">
                      <a16:colId xmlns:a16="http://schemas.microsoft.com/office/drawing/2014/main" val="2151597430"/>
                    </a:ext>
                  </a:extLst>
                </a:gridCol>
                <a:gridCol w="834887">
                  <a:extLst>
                    <a:ext uri="{9D8B030D-6E8A-4147-A177-3AD203B41FA5}">
                      <a16:colId xmlns:a16="http://schemas.microsoft.com/office/drawing/2014/main" val="2389028754"/>
                    </a:ext>
                  </a:extLst>
                </a:gridCol>
                <a:gridCol w="765313">
                  <a:extLst>
                    <a:ext uri="{9D8B030D-6E8A-4147-A177-3AD203B41FA5}">
                      <a16:colId xmlns:a16="http://schemas.microsoft.com/office/drawing/2014/main" val="1748246701"/>
                    </a:ext>
                  </a:extLst>
                </a:gridCol>
                <a:gridCol w="622852">
                  <a:extLst>
                    <a:ext uri="{9D8B030D-6E8A-4147-A177-3AD203B41FA5}">
                      <a16:colId xmlns:a16="http://schemas.microsoft.com/office/drawing/2014/main" val="362079929"/>
                    </a:ext>
                  </a:extLst>
                </a:gridCol>
              </a:tblGrid>
              <a:tr h="13411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Критерії оцінювання викладання дисципліни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Біотехнологія у харчовій промисловості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36599" marR="3659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Біохімія</a:t>
                      </a:r>
                    </a:p>
                  </a:txBody>
                  <a:tcPr marL="36599" marR="3659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Біохімія та біотехнологія рослин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599" marR="3659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Загальна та неорганічна  хімія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599" marR="3659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7175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Технологія </a:t>
                      </a:r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uk-UA" sz="11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харчових та біоактивних добавок</a:t>
                      </a:r>
                    </a:p>
                  </a:txBody>
                  <a:tcPr marL="36599" marR="3659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Нормативне забезпечення біотехнологічних в-в</a:t>
                      </a:r>
                    </a:p>
                  </a:txBody>
                  <a:tcPr marL="36599" marR="3659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Використання вірусів у біотехнологічних в-в</a:t>
                      </a:r>
                    </a:p>
                  </a:txBody>
                  <a:tcPr marL="36599" marR="3659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Виробництво та застосування імунобіологічних                 препаратів</a:t>
                      </a:r>
                    </a:p>
                  </a:txBody>
                  <a:tcPr marL="36599" marR="3659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7175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Біотехнологія виробництва мікробних препаратів</a:t>
                      </a:r>
                    </a:p>
                  </a:txBody>
                  <a:tcPr marL="36599" marR="3659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Історія культури України</a:t>
                      </a:r>
                    </a:p>
                  </a:txBody>
                  <a:tcPr marL="36599" marR="3659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9690259"/>
                  </a:ext>
                </a:extLst>
              </a:tr>
              <a:tr h="313259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Організація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освітнього процесу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Наскільки зрозумілими є критерії оцінювання дисципліни?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4,3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4,8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0602744"/>
                  </a:ext>
                </a:extLst>
              </a:tr>
              <a:tr h="31325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Оцініть культуру викладача, організованість щодо проведення занять.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3,5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4,6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408537"/>
                  </a:ext>
                </a:extLst>
              </a:tr>
              <a:tr h="31325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Оцініть об’єктивність та прозорість оцінювання знань студентів.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4,3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4,3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4,6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4523434"/>
                  </a:ext>
                </a:extLst>
              </a:tr>
              <a:tr h="473813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Методика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викладання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Оцініть чіткість, доступність та зрозумілість викладу матеріалу викладачем, його уміння зацікавити. 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3,5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4,2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9576266"/>
                  </a:ext>
                </a:extLst>
              </a:tr>
              <a:tr h="47381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Оцініть використання активних методів проведення занять: дискусії, </a:t>
                      </a:r>
                      <a:r>
                        <a:rPr lang="uk-UA" sz="14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проєкти</a:t>
                      </a: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індивідуальні та групові презентації тощо.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3,7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4,4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9372267"/>
                  </a:ext>
                </a:extLst>
              </a:tr>
              <a:tr h="63436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Оцініть забезпечення наочним матеріалом  лекційних занять: презентаціями, аудіо- та відеозаписами, картами, схемами, таблицями, роздатковим матеріалом  тощо. 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3,7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4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3400966"/>
                  </a:ext>
                </a:extLst>
              </a:tr>
              <a:tr h="31325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Оцініть вміння мотивувати студентів до поглибленого вивчення дисциплін.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3,5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4,3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4,2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5859770"/>
                  </a:ext>
                </a:extLst>
              </a:tr>
              <a:tr h="313259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Комунікативна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 Оцініть можливість зворотного зв’язку з викладачем.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4,6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450324"/>
                  </a:ext>
                </a:extLst>
              </a:tr>
              <a:tr h="31325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 Оцініть вміння викладача створити комфортне середовище студентові. 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3,6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912051"/>
                  </a:ext>
                </a:extLst>
              </a:tr>
              <a:tr h="31325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 Оцініть коректність та тактовність викладача у ставленні до Вас особисто.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4,2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933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5651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329610"/>
              </p:ext>
            </p:extLst>
          </p:nvPr>
        </p:nvGraphicFramePr>
        <p:xfrm>
          <a:off x="1" y="0"/>
          <a:ext cx="12192000" cy="6858001"/>
        </p:xfrm>
        <a:graphic>
          <a:graphicData uri="http://schemas.openxmlformats.org/drawingml/2006/table">
            <a:tbl>
              <a:tblPr firstRow="1" bandRow="1"/>
              <a:tblGrid>
                <a:gridCol w="2169970">
                  <a:extLst>
                    <a:ext uri="{9D8B030D-6E8A-4147-A177-3AD203B41FA5}">
                      <a16:colId xmlns:a16="http://schemas.microsoft.com/office/drawing/2014/main" val="2150756633"/>
                    </a:ext>
                  </a:extLst>
                </a:gridCol>
                <a:gridCol w="7983852">
                  <a:extLst>
                    <a:ext uri="{9D8B030D-6E8A-4147-A177-3AD203B41FA5}">
                      <a16:colId xmlns:a16="http://schemas.microsoft.com/office/drawing/2014/main" val="3413376308"/>
                    </a:ext>
                  </a:extLst>
                </a:gridCol>
                <a:gridCol w="2038178">
                  <a:extLst>
                    <a:ext uri="{9D8B030D-6E8A-4147-A177-3AD203B41FA5}">
                      <a16:colId xmlns:a16="http://schemas.microsoft.com/office/drawing/2014/main" val="896035636"/>
                    </a:ext>
                  </a:extLst>
                </a:gridCol>
              </a:tblGrid>
              <a:tr h="16866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Критерії оцінювання дисциплін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8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Середній бал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55982"/>
                  </a:ext>
                </a:extLst>
              </a:tr>
              <a:tr h="393971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Організація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освітнього процесу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Наскільки зрозумілими є критерії оцінювання дисципліни?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0405495"/>
                  </a:ext>
                </a:extLst>
              </a:tr>
              <a:tr h="39397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Оцініть культуру викладача, організованість щодо проведення занять.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0897251"/>
                  </a:ext>
                </a:extLst>
              </a:tr>
              <a:tr h="39397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Оцініть об’єктивність та прозорість оцінювання знань студентів.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0848345"/>
                  </a:ext>
                </a:extLst>
              </a:tr>
              <a:tr h="595892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Методика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викладання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Оцініть чіткість, доступність та зрозумілість викладу матеріалу викладачем, його уміння зацікавити. 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5731745"/>
                  </a:ext>
                </a:extLst>
              </a:tr>
              <a:tr h="59589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Оцініть використання активних методів проведення занять: дискусії, </a:t>
                      </a:r>
                      <a:r>
                        <a:rPr lang="uk-UA" sz="18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проєкти</a:t>
                      </a:r>
                      <a:r>
                        <a:rPr lang="uk-UA" sz="18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індивідуальні та групові презентації тощо.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0649443"/>
                  </a:ext>
                </a:extLst>
              </a:tr>
              <a:tr h="86130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Оцініть забезпечення наочним матеріалом  лекційних занять: презентаціями, аудіо- та відеозаписами, картами, схемами, таблицями, роздатковим матеріалом  тощо. 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4402370"/>
                  </a:ext>
                </a:extLst>
              </a:tr>
              <a:tr h="57420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Оцініть вміння мотивувати студентів до поглибленого вивчення дисциплін.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6990056"/>
                  </a:ext>
                </a:extLst>
              </a:tr>
              <a:tr h="393971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Комунікативна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 Оцініть можливість зворотного зв’язку з викладачем.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1459096"/>
                  </a:ext>
                </a:extLst>
              </a:tr>
              <a:tr h="39397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 Оцініть вміння викладача створити комфортне середовище студентові. 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8822438"/>
                  </a:ext>
                </a:extLst>
              </a:tr>
              <a:tr h="57420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 Оцініть коректність та тактовність викладача у ставленні до Вас особисто.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36599" marR="36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761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3040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6240" y="879128"/>
            <a:ext cx="115062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0970" marR="144145" indent="456565" algn="just"/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 опитування за анкетою щодо якості викладання дисциплін доведено до відома декана факультету, а також до кожного викладача. </a:t>
            </a:r>
          </a:p>
          <a:p>
            <a:pPr marL="140970" marR="144145" indent="456565" algn="just"/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Загалом результати оцінки здобувачем якості викладання дисципліни є досить високими: за кожним критерієм усереднений бал в межах 4,4-4,8 </a:t>
            </a:r>
            <a:r>
              <a:rPr lang="uk-UA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5-ти максимальних балів. Нижчими балами оцінено за критеріями окремі дисципліни.</a:t>
            </a:r>
          </a:p>
          <a:p>
            <a:pPr marL="140970" marR="144145" indent="456565" algn="just"/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Організацію освітнього процесу за дисципліною і комунікативну культуру викладачів здобувачі оцінюють високо: в межах 4,7-4,8 </a:t>
            </a:r>
            <a:r>
              <a:rPr lang="uk-UA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(середні значення)  з 5-ти максимальних балів. 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0970" marR="144145" indent="456565" algn="just"/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Найнижчими є оцінки методики викладання дисциплін:</a:t>
            </a:r>
          </a:p>
          <a:p>
            <a:pPr marL="140970" marR="144145" indent="456565" algn="just"/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Оцінка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чіткості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доступності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зрозумілості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викладу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матеріалу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викладачем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уміння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зацікавити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4,6 бала;</a:t>
            </a:r>
          </a:p>
          <a:p>
            <a:pPr marL="140970" marR="144145" indent="456565" algn="just"/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Оцінка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активних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занять: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дискусії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індивідуальні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групові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презентації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4,5 бала;</a:t>
            </a:r>
          </a:p>
          <a:p>
            <a:pPr marL="140970" marR="144145" indent="456565" algn="just"/>
            <a:r>
              <a:rPr lang="uk-UA" sz="20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Оцінка забезпечення наочним матеріалом  лекційних занять: презентаціями, аудіо- та відеозаписами, картами, схемами, таблицями, роздатковим матеріалом  тощо – 4,6 </a:t>
            </a:r>
            <a:r>
              <a:rPr lang="uk-UA" sz="2000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бала</a:t>
            </a:r>
            <a:r>
              <a:rPr lang="uk-UA" sz="20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140970" marR="144145" indent="456565" algn="just"/>
            <a:r>
              <a:rPr lang="uk-UA" sz="20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Оцінка вміння викладача мотивувати студентів до поглибленого вивчення дисциплін – 4,4 </a:t>
            </a:r>
            <a:r>
              <a:rPr lang="uk-UA" sz="2000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бала</a:t>
            </a:r>
            <a:r>
              <a:rPr lang="uk-UA" sz="20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710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3840" y="531287"/>
            <a:ext cx="1167384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0970" marR="144145" indent="456565" algn="ctr"/>
            <a: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За результатами анкетування сформовано такі рекомендації </a:t>
            </a:r>
          </a:p>
          <a:p>
            <a:pPr marL="140970" marR="144145" indent="456565" algn="ctr"/>
            <a:endParaRPr lang="uk-UA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140970" marR="144145" indent="456565" algn="ctr"/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на засіданнях кафедр: </a:t>
            </a:r>
          </a:p>
          <a:p>
            <a:pPr marL="426720" marR="144145" indent="-285750" algn="just">
              <a:buFont typeface="Wingdings" panose="05000000000000000000" pitchFamily="2" charset="2"/>
              <a:buChar char="ü"/>
            </a:pP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звернути увагу викладачів на обов’язкове використання під час викладання дисциплін методів стимулювання та мотивації навчально-пізнавальної діяльності здобувачів, серед яких можуть бути: дискусія, обмін думок, ситуаційні задачі, створення нестандартних ситуацій, ситуаційно-рольові ігри, використання досвіду з практики, заняття на виробництві, інтерактивні заняття із застосуванням системи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Labster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</a:p>
          <a:p>
            <a:pPr marL="426720" marR="144145" indent="-285750" algn="just">
              <a:buFont typeface="Wingdings" panose="05000000000000000000" pitchFamily="2" charset="2"/>
              <a:buChar char="ü"/>
            </a:pP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на підвищення педагогічної майстерності викладачів;</a:t>
            </a:r>
          </a:p>
          <a:p>
            <a:pPr marL="426720" marR="144145" indent="-285750" algn="just">
              <a:buFont typeface="Wingdings" panose="05000000000000000000" pitchFamily="2" charset="2"/>
              <a:buChar char="ü"/>
            </a:pP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на обов’язкове повідомлення на початку вивчення навчальної дисципліни системи та критеріїв оцінювання результатів навчання здобувачів вищої освіти, загальних «правил гри», їхнього обов’язкового дотримання упродовж вивчення навчальної дисципліни.</a:t>
            </a:r>
          </a:p>
          <a:p>
            <a:pPr marL="140970" marR="144145" algn="just"/>
            <a:endParaRPr lang="uk-UA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140970" marR="144145" algn="just"/>
            <a:endParaRPr lang="uk-UA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140970" marR="144145" algn="just"/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Результати опитування здобувачів вищої освіти щодо якості викладання дисциплін обговорено на засіданнях вченої ради факультету, кафедр, робочої групи з метою подальшого удосконалення та підвищення якості реалізації освітньої програми.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038979124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663</TotalTime>
  <Words>1703</Words>
  <Application>Microsoft Office PowerPoint</Application>
  <PresentationFormat>Широкий екран</PresentationFormat>
  <Paragraphs>609</Paragraphs>
  <Slides>9</Slides>
  <Notes>2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Wingdings</vt:lpstr>
      <vt:lpstr>Wingdings 3</vt:lpstr>
      <vt:lpstr>Грань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Admin</dc:creator>
  <cp:lastModifiedBy>Назар Іванюк</cp:lastModifiedBy>
  <cp:revision>69</cp:revision>
  <dcterms:created xsi:type="dcterms:W3CDTF">2024-12-10T08:09:35Z</dcterms:created>
  <dcterms:modified xsi:type="dcterms:W3CDTF">2025-03-06T03:36:24Z</dcterms:modified>
</cp:coreProperties>
</file>