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77" r:id="rId2"/>
    <p:sldId id="279" r:id="rId3"/>
    <p:sldId id="278" r:id="rId4"/>
    <p:sldId id="256" r:id="rId5"/>
    <p:sldId id="283" r:id="rId6"/>
    <p:sldId id="282" r:id="rId7"/>
    <p:sldId id="281" r:id="rId8"/>
    <p:sldId id="284" r:id="rId9"/>
    <p:sldId id="28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057FC649-7666-403C-ADFB-4598B4BB0503}" type="datetimeFigureOut">
              <a:rPr lang="x-none" smtClean="0"/>
              <a:t>18.07.2025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7334F7F-D5E9-4005-9DEF-44629CD119FE}" type="slidenum">
              <a:rPr lang="x-none" smtClean="0"/>
              <a:t>‹№›</a:t>
            </a:fld>
            <a:endParaRPr lang="x-none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051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C649-7666-403C-ADFB-4598B4BB0503}" type="datetimeFigureOut">
              <a:rPr lang="x-none" smtClean="0"/>
              <a:t>18.07.2025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4F7F-D5E9-4005-9DEF-44629CD119F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8122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C649-7666-403C-ADFB-4598B4BB0503}" type="datetimeFigureOut">
              <a:rPr lang="x-none" smtClean="0"/>
              <a:t>18.07.2025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4F7F-D5E9-4005-9DEF-44629CD119F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4584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C649-7666-403C-ADFB-4598B4BB0503}" type="datetimeFigureOut">
              <a:rPr lang="x-none" smtClean="0"/>
              <a:t>18.07.2025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4F7F-D5E9-4005-9DEF-44629CD119FE}" type="slidenum">
              <a:rPr lang="x-none" smtClean="0"/>
              <a:t>‹№›</a:t>
            </a:fld>
            <a:endParaRPr lang="x-none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776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C649-7666-403C-ADFB-4598B4BB0503}" type="datetimeFigureOut">
              <a:rPr lang="x-none" smtClean="0"/>
              <a:t>18.07.2025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4F7F-D5E9-4005-9DEF-44629CD119F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05806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C649-7666-403C-ADFB-4598B4BB0503}" type="datetimeFigureOut">
              <a:rPr lang="x-none" smtClean="0"/>
              <a:t>18.07.2025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4F7F-D5E9-4005-9DEF-44629CD119F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84143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C649-7666-403C-ADFB-4598B4BB0503}" type="datetimeFigureOut">
              <a:rPr lang="x-none" smtClean="0"/>
              <a:t>18.07.2025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4F7F-D5E9-4005-9DEF-44629CD119F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40991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C649-7666-403C-ADFB-4598B4BB0503}" type="datetimeFigureOut">
              <a:rPr lang="x-none" smtClean="0"/>
              <a:t>18.07.2025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4F7F-D5E9-4005-9DEF-44629CD119F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06378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C649-7666-403C-ADFB-4598B4BB0503}" type="datetimeFigureOut">
              <a:rPr lang="x-none" smtClean="0"/>
              <a:t>18.07.2025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4F7F-D5E9-4005-9DEF-44629CD119F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3882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C649-7666-403C-ADFB-4598B4BB0503}" type="datetimeFigureOut">
              <a:rPr lang="x-none" smtClean="0"/>
              <a:t>18.07.2025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4F7F-D5E9-4005-9DEF-44629CD119F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0267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C649-7666-403C-ADFB-4598B4BB0503}" type="datetimeFigureOut">
              <a:rPr lang="x-none" smtClean="0"/>
              <a:t>18.07.2025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4F7F-D5E9-4005-9DEF-44629CD119F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9432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C649-7666-403C-ADFB-4598B4BB0503}" type="datetimeFigureOut">
              <a:rPr lang="x-none" smtClean="0"/>
              <a:t>18.07.2025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4F7F-D5E9-4005-9DEF-44629CD119F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6163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C649-7666-403C-ADFB-4598B4BB0503}" type="datetimeFigureOut">
              <a:rPr lang="x-none" smtClean="0"/>
              <a:t>18.07.2025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4F7F-D5E9-4005-9DEF-44629CD119F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9422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C649-7666-403C-ADFB-4598B4BB0503}" type="datetimeFigureOut">
              <a:rPr lang="x-none" smtClean="0"/>
              <a:t>18.07.2025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4F7F-D5E9-4005-9DEF-44629CD119F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9627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C649-7666-403C-ADFB-4598B4BB0503}" type="datetimeFigureOut">
              <a:rPr lang="x-none" smtClean="0"/>
              <a:t>18.07.2025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4F7F-D5E9-4005-9DEF-44629CD119F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6718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C649-7666-403C-ADFB-4598B4BB0503}" type="datetimeFigureOut">
              <a:rPr lang="x-none" smtClean="0"/>
              <a:t>18.07.2025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4F7F-D5E9-4005-9DEF-44629CD119F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634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C649-7666-403C-ADFB-4598B4BB0503}" type="datetimeFigureOut">
              <a:rPr lang="x-none" smtClean="0"/>
              <a:t>18.07.2025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4F7F-D5E9-4005-9DEF-44629CD119F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7722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057FC649-7666-403C-ADFB-4598B4BB0503}" type="datetimeFigureOut">
              <a:rPr lang="x-none" smtClean="0"/>
              <a:t>18.07.2025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C7334F7F-D5E9-4005-9DEF-44629CD119F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5705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544829" y="2397948"/>
            <a:ext cx="106375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ОПИТУВАННЯ СТЕЙКХОЛДЕРІВ </a:t>
            </a:r>
          </a:p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СПЕЦІАЛЬНОСТІ </a:t>
            </a:r>
          </a:p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162 БІОТЕХНОЛОГІЇ ТА БІОІНЖЕНЕРІЯ </a:t>
            </a:r>
          </a:p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ОПП «БІОТЕХНОЛОГІЇ ТА БІОЕНЕРГЕТКА»</a:t>
            </a:r>
            <a:endParaRPr lang="uk-UA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Львівський національний університет ветеринарної медицини та ...">
            <a:extLst>
              <a:ext uri="{FF2B5EF4-FFF2-40B4-BE49-F238E27FC236}">
                <a16:creationId xmlns:a16="http://schemas.microsoft.com/office/drawing/2014/main" id="{09EC6587-317C-4783-1268-79121265E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05220"/>
            <a:ext cx="25908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Емблема кафедри">
            <a:extLst>
              <a:ext uri="{FF2B5EF4-FFF2-40B4-BE49-F238E27FC236}">
                <a16:creationId xmlns:a16="http://schemas.microsoft.com/office/drawing/2014/main" id="{11FE7378-03D8-3FB4-2D9B-959E39EAC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4" y="205220"/>
            <a:ext cx="2447925" cy="206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09CC17-484C-42FF-B735-3C0CE8280D94}"/>
              </a:ext>
            </a:extLst>
          </p:cNvPr>
          <p:cNvSpPr txBox="1"/>
          <p:nvPr/>
        </p:nvSpPr>
        <p:spPr>
          <a:xfrm>
            <a:off x="3824286" y="5149035"/>
            <a:ext cx="6134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 </a:t>
            </a:r>
            <a:r>
              <a:rPr lang="ru-RU" dirty="0" err="1"/>
              <a:t>опитуванні</a:t>
            </a:r>
            <a:r>
              <a:rPr lang="ru-RU" dirty="0"/>
              <a:t> взяли участь 12  </a:t>
            </a:r>
            <a:r>
              <a:rPr lang="ru-RU" dirty="0" err="1"/>
              <a:t>стейкхолдерів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865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0623F7-1A87-42DF-8BA1-1A781D6BA04A}"/>
              </a:ext>
            </a:extLst>
          </p:cNvPr>
          <p:cNvSpPr txBox="1"/>
          <p:nvPr/>
        </p:nvSpPr>
        <p:spPr>
          <a:xfrm>
            <a:off x="962023" y="1690062"/>
            <a:ext cx="903922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>
                <a:latin typeface="Arial Black" panose="020B0A04020102020204" pitchFamily="34" charset="0"/>
              </a:rPr>
              <a:t>Інститут сільського господарства Карпатського регіону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>
                <a:latin typeface="Arial Black" panose="020B0A04020102020204" pitchFamily="34" charset="0"/>
              </a:rPr>
              <a:t>Інститут біології тварин НААН (2)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>
                <a:latin typeface="Arial Black" panose="020B0A04020102020204" pitchFamily="34" charset="0"/>
              </a:rPr>
              <a:t>Асоціація роботодавців Львівської області (2)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>
                <a:latin typeface="Arial Black" panose="020B0A04020102020204" pitchFamily="34" charset="0"/>
              </a:rPr>
              <a:t>ТзОВ Біт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>
                <a:latin typeface="Arial Black" panose="020B0A04020102020204" pitchFamily="34" charset="0"/>
              </a:rPr>
              <a:t>ДНДКІ ветеринарних препаратів та кормових добавок 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 err="1">
                <a:latin typeface="Arial Black" panose="020B0A04020102020204" pitchFamily="34" charset="0"/>
              </a:rPr>
              <a:t>Експлоджен</a:t>
            </a:r>
            <a:r>
              <a:rPr lang="uk-UA" sz="2000" dirty="0">
                <a:latin typeface="Arial Black" panose="020B0A04020102020204" pitchFamily="34" charset="0"/>
              </a:rPr>
              <a:t> ТОВ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>
                <a:latin typeface="Arial Black" panose="020B0A04020102020204" pitchFamily="34" charset="0"/>
              </a:rPr>
              <a:t>ЛНУВМБ імені С.З. </a:t>
            </a:r>
            <a:r>
              <a:rPr lang="uk-UA" sz="2000" dirty="0" err="1">
                <a:latin typeface="Arial Black" panose="020B0A04020102020204" pitchFamily="34" charset="0"/>
              </a:rPr>
              <a:t>Ґжицького</a:t>
            </a:r>
            <a:r>
              <a:rPr lang="uk-UA" sz="2000" dirty="0">
                <a:latin typeface="Arial Black" panose="020B0A040201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>
                <a:latin typeface="Arial Black" panose="020B0A04020102020204" pitchFamily="34" charset="0"/>
              </a:rPr>
              <a:t>ПрАТ «Компанія Ензим»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>
                <a:latin typeface="Arial Black" panose="020B0A04020102020204" pitchFamily="34" charset="0"/>
              </a:rPr>
              <a:t>ТОВ «ВЕСНОЛ»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 err="1">
                <a:latin typeface="Arial Black" panose="020B0A04020102020204" pitchFamily="34" charset="0"/>
              </a:rPr>
              <a:t>ТзОА</a:t>
            </a:r>
            <a:r>
              <a:rPr lang="uk-UA" sz="2000" dirty="0">
                <a:latin typeface="Arial Black" panose="020B0A04020102020204" pitchFamily="34" charset="0"/>
              </a:rPr>
              <a:t> ЯВІР-Інвест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A19AEF-A96D-4AB3-8D17-1A68D0FCC350}"/>
              </a:ext>
            </a:extLst>
          </p:cNvPr>
          <p:cNvSpPr txBox="1"/>
          <p:nvPr/>
        </p:nvSpPr>
        <p:spPr>
          <a:xfrm>
            <a:off x="962023" y="281672"/>
            <a:ext cx="98202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1. Вкажіть, будь ласка, назву установи, яку Ви представляєте: </a:t>
            </a:r>
            <a:endParaRPr lang="uk-UA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7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9B1DB9-250D-48E6-BF67-78DA4D2E2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42" y="2035506"/>
            <a:ext cx="4938438" cy="2941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94DB03-DEA2-4E81-9A15-F7B7AB92F8F4}"/>
              </a:ext>
            </a:extLst>
          </p:cNvPr>
          <p:cNvSpPr txBox="1"/>
          <p:nvPr/>
        </p:nvSpPr>
        <p:spPr>
          <a:xfrm>
            <a:off x="341397" y="434071"/>
            <a:ext cx="50230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2. Посади/місця стажерів на Вашому підприємстві/установі займають випускники/студенти спеціальності 162 Біотехнології та біоінженерія?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DF8FA4-5DC7-4495-B9FC-3624DF06EBF6}"/>
              </a:ext>
            </a:extLst>
          </p:cNvPr>
          <p:cNvSpPr txBox="1"/>
          <p:nvPr/>
        </p:nvSpPr>
        <p:spPr>
          <a:xfrm>
            <a:off x="5749606" y="295571"/>
            <a:ext cx="58134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3. Чи відбувається на Вашому підприємстві/установі практика/виконання кваліфікаційних робіт/виїзні лабораторні заняття здобувачів спеціальності 162 Біотехнології та біоінженерія?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D2437E-9F41-4F09-BCBF-FB891EB21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534" y="2035507"/>
            <a:ext cx="4740051" cy="29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30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F85115-C73F-43D6-8ACF-94FB4ECBAD3C}"/>
              </a:ext>
            </a:extLst>
          </p:cNvPr>
          <p:cNvSpPr txBox="1"/>
          <p:nvPr/>
        </p:nvSpPr>
        <p:spPr>
          <a:xfrm>
            <a:off x="701040" y="315853"/>
            <a:ext cx="98755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4. Яким чином Ви готові співпрацювати з кафедрою біотехнології та радіології ЛНУВМБ імені С.З. </a:t>
            </a:r>
            <a:r>
              <a:rPr lang="uk-UA" sz="20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Ґжицького</a:t>
            </a:r>
            <a:r>
              <a:rPr lang="uk-UA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? (виберіть декілька відповідей):</a:t>
            </a:r>
            <a:endParaRPr lang="uk-UA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D348CD-55CD-4A5D-B2C9-16670FB0C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86" y="1331516"/>
            <a:ext cx="4244708" cy="29872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91D682-ED6C-473C-90DB-74692D23F59F}"/>
              </a:ext>
            </a:extLst>
          </p:cNvPr>
          <p:cNvSpPr txBox="1"/>
          <p:nvPr/>
        </p:nvSpPr>
        <p:spPr>
          <a:xfrm>
            <a:off x="4723314" y="1534067"/>
            <a:ext cx="6136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i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Готові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брати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участь /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беремо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участь у ярмарках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вакансій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профорієнтаційних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зустрічах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, заходах.</a:t>
            </a:r>
            <a:endParaRPr lang="uk-UA" sz="1200" dirty="0">
              <a:latin typeface="Arial Black" panose="020B0A040201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D1C0D0-55F5-4D07-B9E9-4F3E056D8E73}"/>
              </a:ext>
            </a:extLst>
          </p:cNvPr>
          <p:cNvSpPr txBox="1"/>
          <p:nvPr/>
        </p:nvSpPr>
        <p:spPr>
          <a:xfrm>
            <a:off x="4723314" y="2027243"/>
            <a:ext cx="6136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i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Представники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нашої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установи / структурного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підрозділу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задіяні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у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розробці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(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удосконаленні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)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освітньо-професійної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програми</a:t>
            </a:r>
            <a:endParaRPr lang="uk-UA" sz="1200" dirty="0">
              <a:latin typeface="Arial Black" panose="020B0A040201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614C6A-87AD-4FA9-B336-6C0A8F1D3D2B}"/>
              </a:ext>
            </a:extLst>
          </p:cNvPr>
          <p:cNvSpPr txBox="1"/>
          <p:nvPr/>
        </p:nvSpPr>
        <p:spPr>
          <a:xfrm>
            <a:off x="4723314" y="2503044"/>
            <a:ext cx="6136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i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Установа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/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структурний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підрозділ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надає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базу для практичного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навчання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здобувачів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.</a:t>
            </a:r>
            <a:endParaRPr lang="uk-UA" sz="1200" dirty="0">
              <a:latin typeface="Arial Black" panose="020B0A040201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886290-38F7-4362-A50A-91EE781C22B4}"/>
              </a:ext>
            </a:extLst>
          </p:cNvPr>
          <p:cNvSpPr txBox="1"/>
          <p:nvPr/>
        </p:nvSpPr>
        <p:spPr>
          <a:xfrm>
            <a:off x="4723314" y="3066966"/>
            <a:ext cx="6544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i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Установа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/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структурний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підрозділ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організовує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та проводить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конференції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семінари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тренінги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для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здобувачів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вищої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освіти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та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випускників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.</a:t>
            </a:r>
            <a:endParaRPr lang="uk-UA" sz="1200" dirty="0">
              <a:latin typeface="Arial Black" panose="020B0A040201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625743-8474-4D83-9D85-6C87D1FC9088}"/>
              </a:ext>
            </a:extLst>
          </p:cNvPr>
          <p:cNvSpPr txBox="1"/>
          <p:nvPr/>
        </p:nvSpPr>
        <p:spPr>
          <a:xfrm>
            <a:off x="4723314" y="3560142"/>
            <a:ext cx="65441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Шляхом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підписаннч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прямих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договорів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про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підготовку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фахівців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.</a:t>
            </a:r>
            <a:endParaRPr lang="uk-UA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103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3A03A83-30EA-4B3B-85EB-104F41A3FDCB}"/>
              </a:ext>
            </a:extLst>
          </p:cNvPr>
          <p:cNvSpPr txBox="1"/>
          <p:nvPr/>
        </p:nvSpPr>
        <p:spPr>
          <a:xfrm>
            <a:off x="812800" y="498978"/>
            <a:ext cx="99161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5. Чи вважаєте Ви, що підготовка здобувачів за ОПП «Біотехнології та біоенергетика» відповідає вимогам ринку праці?</a:t>
            </a:r>
            <a:endParaRPr lang="uk-UA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6A9625-FBC3-4693-B98C-9E1ACB1B3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60" y="1371600"/>
            <a:ext cx="5090160" cy="302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70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33C2582-C2A4-4D72-877A-1D7B7EBAAD58}"/>
              </a:ext>
            </a:extLst>
          </p:cNvPr>
          <p:cNvSpPr txBox="1"/>
          <p:nvPr/>
        </p:nvSpPr>
        <p:spPr>
          <a:xfrm>
            <a:off x="721360" y="1720840"/>
            <a:ext cx="101092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b="0" i="0" dirty="0" err="1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Нанобіотехнологія</a:t>
            </a:r>
            <a:r>
              <a:rPr lang="uk-UA" b="0" i="0" dirty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 живих організмів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b="0" i="0" dirty="0" err="1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Нутріціологія</a:t>
            </a:r>
            <a:endParaRPr lang="uk-UA" dirty="0">
              <a:solidFill>
                <a:srgbClr val="202124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b="0" i="0" dirty="0" err="1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Сучасні</a:t>
            </a:r>
            <a:r>
              <a:rPr lang="ru-RU" b="0" i="0" dirty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методи</a:t>
            </a:r>
            <a:r>
              <a:rPr lang="ru-RU" b="0" i="0" dirty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 та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технології</a:t>
            </a:r>
            <a:r>
              <a:rPr lang="ru-RU" b="0" i="0" dirty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використання</a:t>
            </a:r>
            <a:r>
              <a:rPr lang="ru-RU" b="0" i="0" dirty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біотехнологій</a:t>
            </a:r>
            <a:r>
              <a:rPr lang="ru-RU" b="0" i="0" dirty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 на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практиці</a:t>
            </a:r>
            <a:endParaRPr lang="uk-UA" b="0" i="0" dirty="0">
              <a:solidFill>
                <a:srgbClr val="202124"/>
              </a:solidFill>
              <a:effectLst/>
              <a:latin typeface="Arial Black" panose="020B0A040201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b="0" i="0" dirty="0" err="1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Набування</a:t>
            </a:r>
            <a:r>
              <a:rPr lang="ru-RU" b="0" i="0" dirty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 практичного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досвіду</a:t>
            </a:r>
            <a:r>
              <a:rPr lang="ru-RU" b="0" i="0" dirty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обслуговування</a:t>
            </a:r>
            <a:r>
              <a:rPr lang="ru-RU" b="0" i="0" dirty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біоферментаторів</a:t>
            </a:r>
            <a:endParaRPr lang="uk-UA" dirty="0">
              <a:solidFill>
                <a:srgbClr val="202124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b="0" i="0" dirty="0" err="1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Стажування</a:t>
            </a:r>
            <a:r>
              <a:rPr lang="ru-RU" b="0" i="0" dirty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/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навчання</a:t>
            </a:r>
            <a:r>
              <a:rPr lang="ru-RU" b="0" i="0" dirty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 на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провідних</a:t>
            </a:r>
            <a:r>
              <a:rPr lang="ru-RU" b="0" i="0" dirty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підприємствах</a:t>
            </a:r>
            <a:endParaRPr lang="uk-UA" b="0" i="0" dirty="0">
              <a:solidFill>
                <a:srgbClr val="202124"/>
              </a:solidFill>
              <a:effectLst/>
              <a:latin typeface="Arial Black" panose="020B0A040201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b="0" i="0" dirty="0" err="1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Аналітичні</a:t>
            </a:r>
            <a:r>
              <a:rPr lang="ru-RU" b="0" i="0" dirty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методи</a:t>
            </a:r>
            <a:r>
              <a:rPr lang="ru-RU" b="0" i="0" dirty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 у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біотехнології</a:t>
            </a:r>
            <a:r>
              <a:rPr lang="ru-RU" b="0" i="0" dirty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введення</a:t>
            </a:r>
            <a:r>
              <a:rPr lang="ru-RU" b="0" i="0" dirty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нормативної</a:t>
            </a:r>
            <a:r>
              <a:rPr lang="ru-RU" b="0" i="0" dirty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документації</a:t>
            </a:r>
            <a:r>
              <a:rPr lang="ru-RU" b="0" i="0" dirty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b="0" i="0" dirty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Збільшити кількість кредитів  дисципліни "Організація наукових досліджень та інтелектуальна власність»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b="0" i="0" dirty="0" err="1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Створення</a:t>
            </a:r>
            <a:r>
              <a:rPr lang="ru-RU" b="0" i="0" dirty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нових</a:t>
            </a:r>
            <a:r>
              <a:rPr lang="ru-RU" b="0" i="0" dirty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інноваційних</a:t>
            </a:r>
            <a:r>
              <a:rPr lang="ru-RU" b="0" i="0" dirty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технологій</a:t>
            </a:r>
            <a:r>
              <a:rPr lang="ru-RU" b="0" i="0" dirty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виготовлення</a:t>
            </a:r>
            <a:r>
              <a:rPr lang="ru-RU" b="0" i="0" dirty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біодобрив</a:t>
            </a:r>
            <a:r>
              <a:rPr lang="ru-RU" b="0" i="0" dirty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 на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основі</a:t>
            </a:r>
            <a:r>
              <a:rPr lang="ru-RU" b="0" i="0" dirty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дигестату</a:t>
            </a:r>
            <a:r>
              <a:rPr lang="ru-RU" b="0" i="0" dirty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 як продукту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анаеробної</a:t>
            </a:r>
            <a:r>
              <a:rPr lang="ru-RU" b="0" i="0" dirty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переробки</a:t>
            </a:r>
            <a:r>
              <a:rPr lang="ru-RU" b="0" i="0" dirty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органічних</a:t>
            </a:r>
            <a:r>
              <a:rPr lang="ru-RU" b="0" i="0" dirty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відходів</a:t>
            </a:r>
            <a:r>
              <a:rPr lang="ru-RU" b="0" i="0" dirty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.</a:t>
            </a:r>
            <a:endParaRPr lang="uk-UA" dirty="0">
              <a:solidFill>
                <a:srgbClr val="202124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b="0" i="0" dirty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Лабораторний  практикум </a:t>
            </a:r>
            <a:r>
              <a:rPr lang="ru-RU" dirty="0">
                <a:latin typeface="Arial Black" panose="020B0A04020102020204" pitchFamily="34" charset="0"/>
              </a:rPr>
              <a:t>з </a:t>
            </a:r>
            <a:r>
              <a:rPr lang="ru-RU" dirty="0" err="1">
                <a:latin typeface="Arial Black" panose="020B0A04020102020204" pitchFamily="34" charset="0"/>
              </a:rPr>
              <a:t>клітинної</a:t>
            </a:r>
            <a:r>
              <a:rPr lang="ru-RU" dirty="0">
                <a:latin typeface="Arial Black" panose="020B0A04020102020204" pitchFamily="34" charset="0"/>
              </a:rPr>
              <a:t> та </a:t>
            </a:r>
            <a:r>
              <a:rPr lang="ru-RU" dirty="0" err="1">
                <a:latin typeface="Arial Black" panose="020B0A04020102020204" pitchFamily="34" charset="0"/>
              </a:rPr>
              <a:t>молекулярної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біотехнології</a:t>
            </a:r>
            <a:r>
              <a:rPr lang="ru-RU" dirty="0">
                <a:latin typeface="Arial Black" panose="020B0A04020102020204" pitchFamily="34" charset="0"/>
              </a:rPr>
              <a:t>.</a:t>
            </a:r>
            <a:endParaRPr lang="uk-UA" b="0" i="0" dirty="0">
              <a:solidFill>
                <a:srgbClr val="202124"/>
              </a:solidFill>
              <a:effectLst/>
              <a:latin typeface="Arial Black" panose="020B0A04020102020204" pitchFamily="34" charset="0"/>
            </a:endParaRPr>
          </a:p>
          <a:p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6C6298-BF92-49C7-AAAA-94D56B580AC2}"/>
              </a:ext>
            </a:extLst>
          </p:cNvPr>
          <p:cNvSpPr txBox="1"/>
          <p:nvPr/>
        </p:nvSpPr>
        <p:spPr>
          <a:xfrm>
            <a:off x="817880" y="304076"/>
            <a:ext cx="105562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6.  </a:t>
            </a:r>
            <a:r>
              <a:rPr lang="ru-RU" sz="20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Якими</a:t>
            </a:r>
            <a:r>
              <a:rPr lang="ru-RU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освітніми</a:t>
            </a:r>
            <a:r>
              <a:rPr lang="ru-RU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компонентами, на Вашу думку, </a:t>
            </a:r>
            <a:r>
              <a:rPr lang="ru-RU" sz="20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слід</a:t>
            </a:r>
            <a:r>
              <a:rPr lang="ru-RU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доповнити</a:t>
            </a:r>
            <a:r>
              <a:rPr lang="ru-RU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ОПП «</a:t>
            </a:r>
            <a:r>
              <a:rPr lang="ru-RU" sz="20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Біотехнології</a:t>
            </a:r>
            <a:r>
              <a:rPr lang="ru-RU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та </a:t>
            </a:r>
            <a:r>
              <a:rPr lang="ru-RU" sz="20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біоенергетика</a:t>
            </a:r>
            <a:r>
              <a:rPr lang="ru-RU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» для </a:t>
            </a:r>
            <a:r>
              <a:rPr lang="ru-RU" sz="20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посилення</a:t>
            </a:r>
            <a:r>
              <a:rPr lang="ru-RU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конкурентних</a:t>
            </a:r>
            <a:r>
              <a:rPr lang="ru-RU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переваг</a:t>
            </a:r>
            <a:r>
              <a:rPr lang="ru-RU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фахівця</a:t>
            </a:r>
            <a:r>
              <a:rPr lang="ru-RU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на ринку </a:t>
            </a:r>
            <a:r>
              <a:rPr lang="ru-RU" sz="20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праці</a:t>
            </a:r>
            <a:r>
              <a:rPr lang="ru-RU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?</a:t>
            </a:r>
            <a:endParaRPr lang="uk-UA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88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9D1EFE9-ABBC-4907-BE45-373463A55537}"/>
              </a:ext>
            </a:extLst>
          </p:cNvPr>
          <p:cNvSpPr txBox="1"/>
          <p:nvPr/>
        </p:nvSpPr>
        <p:spPr>
          <a:xfrm>
            <a:off x="762000" y="141516"/>
            <a:ext cx="100990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7.  Наскільки Ви (установа, яку Ви представляєте) зацікавлені в прийомі на роботу випускників освітньої програми «Біотехнології та біоенергетика» ЛНУВМБ імені С.З. </a:t>
            </a:r>
            <a:r>
              <a:rPr lang="uk-UA" sz="20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Ґжицького</a:t>
            </a:r>
            <a:r>
              <a:rPr lang="uk-UA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? (від 1 до 5) </a:t>
            </a:r>
            <a:endParaRPr lang="uk-UA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D7F5D57-9C36-4C32-997D-CA87DF8CE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40" y="1371600"/>
            <a:ext cx="10170159" cy="415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94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D733C6-E0C9-4813-B0F9-F0B5A0530BB6}"/>
              </a:ext>
            </a:extLst>
          </p:cNvPr>
          <p:cNvSpPr txBox="1"/>
          <p:nvPr/>
        </p:nvSpPr>
        <p:spPr>
          <a:xfrm>
            <a:off x="548640" y="391775"/>
            <a:ext cx="107492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8.  </a:t>
            </a:r>
            <a:r>
              <a:rPr lang="ru-RU" sz="20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Які</a:t>
            </a:r>
            <a:r>
              <a:rPr lang="ru-RU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заходи (на Вашу думку) </a:t>
            </a:r>
            <a:r>
              <a:rPr lang="ru-RU" sz="20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необхідно</a:t>
            </a:r>
            <a:r>
              <a:rPr lang="ru-RU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впроваджувати</a:t>
            </a:r>
            <a:r>
              <a:rPr lang="ru-RU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в </a:t>
            </a:r>
            <a:r>
              <a:rPr lang="ru-RU" sz="20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освітній</a:t>
            </a:r>
            <a:r>
              <a:rPr lang="ru-RU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процес</a:t>
            </a:r>
            <a:r>
              <a:rPr lang="ru-RU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ru-RU" sz="20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аби</a:t>
            </a:r>
            <a:r>
              <a:rPr lang="ru-RU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покращити</a:t>
            </a:r>
            <a:r>
              <a:rPr lang="ru-RU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якість</a:t>
            </a:r>
            <a:r>
              <a:rPr lang="ru-RU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підготовки</a:t>
            </a:r>
            <a:r>
              <a:rPr lang="ru-RU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фахівців</a:t>
            </a:r>
            <a:r>
              <a:rPr lang="ru-RU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?</a:t>
            </a:r>
            <a:endParaRPr lang="uk-UA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421126-7DA8-4EF9-A21F-3F0DBF370110}"/>
              </a:ext>
            </a:extLst>
          </p:cNvPr>
          <p:cNvSpPr txBox="1"/>
          <p:nvPr/>
        </p:nvSpPr>
        <p:spPr>
          <a:xfrm>
            <a:off x="548640" y="1663620"/>
            <a:ext cx="10566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uk-UA" b="0" dirty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Можливість відвідувати реальні біотехнологічні виробництва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uk-UA" b="0" dirty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Поєднання науки і виробництва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uk-UA" b="0" dirty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Практичний досвід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uk-UA" b="0" dirty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Виїзні заняття на підприємствах, тренінги для ширшого ознайомлення з можливостями працевлаштування після закінчення навчання на освітній програмі, відкриті заняття з спеціалістами у цій галузі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uk-UA" b="0" dirty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Практична робота/ стажування на підприємствах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uk-UA" b="0" dirty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Покращити матеріально-технічну базу для проведення лабораторно-практичних занять з біотехнології на сучасному рівні. Контактувати з сучасними біотехнологічними підприємствами для демонстрації студентам сучасних біотехнологій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uk-UA" b="0" dirty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Збільшення кількості практичних/лабораторних занять для студентів</a:t>
            </a:r>
          </a:p>
        </p:txBody>
      </p:sp>
    </p:spTree>
    <p:extLst>
      <p:ext uri="{BB962C8B-B14F-4D97-AF65-F5344CB8AC3E}">
        <p14:creationId xmlns:p14="http://schemas.microsoft.com/office/powerpoint/2010/main" val="3629702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E6CE646-D4BF-4352-B940-5C61F1828265}"/>
              </a:ext>
            </a:extLst>
          </p:cNvPr>
          <p:cNvSpPr txBox="1"/>
          <p:nvPr/>
        </p:nvSpPr>
        <p:spPr>
          <a:xfrm>
            <a:off x="438150" y="1169611"/>
            <a:ext cx="1090612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Arial Black" panose="020B0A04020102020204" pitchFamily="34" charset="0"/>
              </a:rPr>
              <a:t>Рівень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підготовки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здобувачів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відповідає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актуальним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вимогам</a:t>
            </a:r>
            <a:r>
              <a:rPr lang="ru-RU" dirty="0">
                <a:latin typeface="Arial Black" panose="020B0A04020102020204" pitchFamily="34" charset="0"/>
              </a:rPr>
              <a:t> ринку </a:t>
            </a:r>
            <a:r>
              <a:rPr lang="ru-RU" dirty="0" err="1">
                <a:latin typeface="Arial Black" panose="020B0A04020102020204" pitchFamily="34" charset="0"/>
              </a:rPr>
              <a:t>праці</a:t>
            </a:r>
            <a:r>
              <a:rPr lang="ru-RU" dirty="0">
                <a:latin typeface="Arial Black" panose="020B0A04020102020204" pitchFamily="34" charset="0"/>
              </a:rPr>
              <a:t>  та </a:t>
            </a:r>
            <a:r>
              <a:rPr lang="ru-RU" dirty="0" err="1">
                <a:latin typeface="Arial Black" panose="020B0A04020102020204" pitchFamily="34" charset="0"/>
              </a:rPr>
              <a:t>забезпечує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їхню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конкурентоспроможність</a:t>
            </a:r>
            <a:r>
              <a:rPr lang="ru-RU" dirty="0">
                <a:latin typeface="Arial Black" panose="020B0A04020102020204" pitchFamily="34" charset="0"/>
              </a:rPr>
              <a:t>.</a:t>
            </a:r>
          </a:p>
          <a:p>
            <a:endParaRPr lang="uk-UA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>
                <a:latin typeface="Arial Black" panose="020B0A04020102020204" pitchFamily="34" charset="0"/>
              </a:rPr>
              <a:t>Усі роботодавці, які взяли участь в опитуванні, висловили готовність до подальшої співпраці з кафедрою біотехнології та радіології та надали позитивну оцінку якості освітньої програми.</a:t>
            </a:r>
          </a:p>
          <a:p>
            <a:endParaRPr lang="uk-UA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latin typeface="Arial Black" panose="020B0A04020102020204" pitchFamily="34" charset="0"/>
              </a:rPr>
              <a:t>За результатами опитування, 53,8% роботодавців підтвердили працевлаштування випускників та студентів спеціальності 162 "Біотехнології та біоінженерія« на їхніх підприємствах. </a:t>
            </a:r>
          </a:p>
          <a:p>
            <a:endParaRPr lang="uk-UA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>
                <a:latin typeface="Arial Black" panose="020B0A04020102020204" pitchFamily="34" charset="0"/>
              </a:rPr>
              <a:t>Значна частина (78,6%) роботодавців активно співпрацює з кафедрою, беручи участь у проведенні гостьових лекцій, організації виїзних практичних занять та надаючи можливість студентам виконувати лабораторні роботи та кваліфікаційні дослідження на базі їхніх підприємств.</a:t>
            </a:r>
            <a:endParaRPr lang="uk-UA" dirty="0">
              <a:latin typeface="Arial Black" panose="020B0A04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5E1B5B-6CC4-46B9-9EF8-2B5CD5CCDB55}"/>
              </a:ext>
            </a:extLst>
          </p:cNvPr>
          <p:cNvSpPr txBox="1"/>
          <p:nvPr/>
        </p:nvSpPr>
        <p:spPr>
          <a:xfrm>
            <a:off x="1404407" y="241221"/>
            <a:ext cx="97493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Відповідно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до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аналізу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відгуків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стейкхолдерів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:</a:t>
            </a:r>
            <a:endParaRPr lang="uk-UA" sz="28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866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новна подія">
  <a:themeElements>
    <a:clrScheme name="Основна подія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Основна подія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сновна поді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TM04033927[[fn=Основна подія]]</Template>
  <TotalTime>377</TotalTime>
  <Words>575</Words>
  <Application>Microsoft Office PowerPoint</Application>
  <PresentationFormat>Широкий екран</PresentationFormat>
  <Paragraphs>52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Courier New</vt:lpstr>
      <vt:lpstr>Impact</vt:lpstr>
      <vt:lpstr>Times New Roman</vt:lpstr>
      <vt:lpstr>Wingdings</vt:lpstr>
      <vt:lpstr>Основна подія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Oksana Shtapenko</cp:lastModifiedBy>
  <cp:revision>53</cp:revision>
  <dcterms:created xsi:type="dcterms:W3CDTF">2022-02-09T12:14:08Z</dcterms:created>
  <dcterms:modified xsi:type="dcterms:W3CDTF">2025-07-18T20:58:10Z</dcterms:modified>
</cp:coreProperties>
</file>