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77" r:id="rId2"/>
    <p:sldId id="279" r:id="rId3"/>
    <p:sldId id="287" r:id="rId4"/>
    <p:sldId id="278" r:id="rId5"/>
    <p:sldId id="288" r:id="rId6"/>
    <p:sldId id="290" r:id="rId7"/>
    <p:sldId id="291" r:id="rId8"/>
    <p:sldId id="292" r:id="rId9"/>
    <p:sldId id="293" r:id="rId10"/>
    <p:sldId id="298" r:id="rId11"/>
    <p:sldId id="294" r:id="rId12"/>
    <p:sldId id="29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051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122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458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76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5806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4143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099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6378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882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267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432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163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422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627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718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634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722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57FC649-7666-403C-ADFB-4598B4BB0503}" type="datetimeFigureOut">
              <a:rPr lang="x-none" smtClean="0"/>
              <a:t>31.08.2025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7334F7F-D5E9-4005-9DEF-44629CD119FE}" type="slidenum">
              <a:rPr lang="x-none" smtClean="0"/>
              <a:t>‹№›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705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44829" y="2414793"/>
            <a:ext cx="10637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ОПИТУВАННЯ НАУКОВО-ПЕДАГОГІЧНИХ ПРАЦІВНИКІВ, ЗАЛУЧЕНИХ ДО РЕАЛІЗАЦІЇ ОПП «БІОТЕХНОЛОГІЇ ТА БІОЕНЕРГЕТКА» </a:t>
            </a:r>
          </a:p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ЗДОБУВАЧІВ СПЕЦІАЛЬНОСТІ </a:t>
            </a:r>
          </a:p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 БІОТЕХНОЛОГІЇ ТА БІОІНЖЕНЕРІЯ </a:t>
            </a:r>
          </a:p>
        </p:txBody>
      </p:sp>
      <p:pic>
        <p:nvPicPr>
          <p:cNvPr id="1026" name="Picture 2" descr="Львівський національний університет ветеринарної медицини та ...">
            <a:extLst>
              <a:ext uri="{FF2B5EF4-FFF2-40B4-BE49-F238E27FC236}">
                <a16:creationId xmlns:a16="http://schemas.microsoft.com/office/drawing/2014/main" id="{09EC6587-317C-4783-1268-79121265E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5220"/>
            <a:ext cx="25908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Емблема кафедри">
            <a:extLst>
              <a:ext uri="{FF2B5EF4-FFF2-40B4-BE49-F238E27FC236}">
                <a16:creationId xmlns:a16="http://schemas.microsoft.com/office/drawing/2014/main" id="{11FE7378-03D8-3FB4-2D9B-959E39EAC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4" y="205220"/>
            <a:ext cx="2447925" cy="206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6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6D2575-7527-4E08-ACA6-529E0C9F2904}"/>
              </a:ext>
            </a:extLst>
          </p:cNvPr>
          <p:cNvSpPr txBox="1"/>
          <p:nvPr/>
        </p:nvSpPr>
        <p:spPr>
          <a:xfrm>
            <a:off x="-38100" y="543222"/>
            <a:ext cx="6134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17.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Студенти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мають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можливість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обговорювати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результати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навчання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, а у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разі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необхідності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—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оскаржувати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оцінки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0A05AE-111B-47CC-BA6A-90E4930BA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70" y="1897268"/>
            <a:ext cx="5075360" cy="2722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9053C3-7CD1-425F-B8FD-4D7AE2028348}"/>
              </a:ext>
            </a:extLst>
          </p:cNvPr>
          <p:cNvSpPr txBox="1"/>
          <p:nvPr/>
        </p:nvSpPr>
        <p:spPr>
          <a:xfrm>
            <a:off x="6096000" y="543222"/>
            <a:ext cx="52292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18.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Оцініть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за шкалою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1 до 5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рівень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комфорту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освітнього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середовища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для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науково-педагогічних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працівників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.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1AF9AE-E1A2-46DC-8B4B-91F12ED40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689" y="1897268"/>
            <a:ext cx="5669562" cy="27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400679-311F-4BCB-9236-44F3D60D13B5}"/>
              </a:ext>
            </a:extLst>
          </p:cNvPr>
          <p:cNvSpPr txBox="1"/>
          <p:nvPr/>
        </p:nvSpPr>
        <p:spPr>
          <a:xfrm>
            <a:off x="781049" y="324147"/>
            <a:ext cx="4991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19. </a:t>
            </a:r>
            <a:r>
              <a:rPr lang="ru-RU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є  </a:t>
            </a:r>
            <a:r>
              <a:rPr lang="ru-RU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зручним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розклад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моїх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занять, як для мене, так і для </a:t>
            </a:r>
            <a:r>
              <a:rPr lang="ru-RU" sz="20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студентів</a:t>
            </a:r>
            <a:r>
              <a:rPr lang="ru-RU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sz="2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9FEE04-CAD5-4EBE-A52B-BB08ED360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5" y="2019192"/>
            <a:ext cx="5197290" cy="2476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C32935-2F32-465A-9D1C-8B87E5202997}"/>
              </a:ext>
            </a:extLst>
          </p:cNvPr>
          <p:cNvSpPr txBox="1"/>
          <p:nvPr/>
        </p:nvSpPr>
        <p:spPr>
          <a:xfrm>
            <a:off x="6373909" y="324147"/>
            <a:ext cx="5037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20. 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Які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дисципліни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необхідно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, на Вашу думку,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додати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до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освітньої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програми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для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покращення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освітнього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процесу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68450-D01B-49DC-8AAB-A7460DD77336}"/>
              </a:ext>
            </a:extLst>
          </p:cNvPr>
          <p:cNvSpPr txBox="1"/>
          <p:nvPr/>
        </p:nvSpPr>
        <p:spPr>
          <a:xfrm>
            <a:off x="6564408" y="1826388"/>
            <a:ext cx="48465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uk-UA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Генна інженерія, біоінженерія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uk-UA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Статистика для </a:t>
            </a:r>
            <a:r>
              <a:rPr lang="uk-UA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біотехнологів</a:t>
            </a:r>
            <a:endParaRPr lang="uk-UA" b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uk-UA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Тканинна інженерія і 3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D-</a:t>
            </a:r>
            <a:r>
              <a:rPr lang="uk-UA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біодрук</a:t>
            </a:r>
            <a:r>
              <a:rPr lang="uk-UA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, Синтетична біологія та дизайн біосистем, Цифрова біотехнологія (</a:t>
            </a:r>
            <a:r>
              <a:rPr lang="en-US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Digital Biotechnology)</a:t>
            </a:r>
            <a:endParaRPr lang="uk-UA" b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uk-UA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Інженерія </a:t>
            </a:r>
            <a:r>
              <a:rPr lang="uk-UA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біопроцесів</a:t>
            </a:r>
            <a:r>
              <a:rPr lang="uk-UA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uk-UA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біореактори</a:t>
            </a:r>
            <a:endParaRPr lang="uk-UA" b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uk-UA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Дисциплін достатньо.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uk-UA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Мікробіологія галузі</a:t>
            </a:r>
          </a:p>
        </p:txBody>
      </p:sp>
    </p:spTree>
    <p:extLst>
      <p:ext uri="{BB962C8B-B14F-4D97-AF65-F5344CB8AC3E}">
        <p14:creationId xmlns:p14="http://schemas.microsoft.com/office/powerpoint/2010/main" val="270625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3E87E0-601A-444E-9FE6-52368DF220C6}"/>
              </a:ext>
            </a:extLst>
          </p:cNvPr>
          <p:cNvSpPr txBox="1"/>
          <p:nvPr/>
        </p:nvSpPr>
        <p:spPr>
          <a:xfrm>
            <a:off x="501252" y="828288"/>
            <a:ext cx="1099899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100% респондентів зазначили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, що: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Університет забезпечує можливість вільного обрання методів навчання та викладання відповідно до принципів академічної свободи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НПП регулярно оновлюють зміст навчальних дисциплін на основі наукових досягнень і сучасних практик у відповідній галузі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своєчасно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оприлюднює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стратегію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процедури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спрямовані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освітнього</a:t>
            </a:r>
            <a:r>
              <a:rPr lang="ru-RU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НПП задоволені системою забезпечення академічної доброчесності Університету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Освітні програми визначають чіткі та передбачувані результати навчання;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ОП розробляються із залученням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групстудентів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та зовнішніх </a:t>
            </a:r>
            <a:r>
              <a:rPr lang="uk-UA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стейкхолдерів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Успішність студентів оцінюється на основі завчасно оприлюднених критеріїв;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Студенти мають можливість обговорювати результати навчання, а у разі необхідності — оскаржувати оцінки. </a:t>
            </a:r>
          </a:p>
          <a:p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90% респондентів зазначають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, що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задоволені</a:t>
            </a:r>
            <a:r>
              <a:rPr 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внутрішньою</a:t>
            </a:r>
            <a:r>
              <a:rPr 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системою </a:t>
            </a:r>
            <a:r>
              <a:rPr lang="ru-RU" sz="14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r>
              <a:rPr 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системою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професійного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викладачів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Університеті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задоволені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рівнем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морально-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етичних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взаємовідносин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учасниками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освітнього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механізмом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запобігання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реагування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різні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насильства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дискримінації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робочому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Університеті</a:t>
            </a:r>
            <a:endParaRPr lang="ru-RU" sz="1400" b="0" i="0" dirty="0"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Університет</a:t>
            </a:r>
            <a:r>
              <a:rPr 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забезпечує</a:t>
            </a:r>
            <a:r>
              <a:rPr 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вільний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доступ до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міжнародних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інформаційних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ресурсів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баз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даних</a:t>
            </a:r>
            <a:r>
              <a:rPr lang="ru-RU" sz="1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400" b="0" i="0" dirty="0"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50 % респондентів  загалом та 40% частково задоволені матеріально-технічною базою університету.</a:t>
            </a:r>
          </a:p>
          <a:p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uk-U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івень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комфорту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освітнього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середовища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для НПП за 5 бальною шкалою 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оцінено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60% на 5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балів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 по 20% на 4 та 3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бали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15F71-20C3-4646-B59D-F225984E1A6D}"/>
              </a:ext>
            </a:extLst>
          </p:cNvPr>
          <p:cNvSpPr txBox="1"/>
          <p:nvPr/>
        </p:nvSpPr>
        <p:spPr>
          <a:xfrm>
            <a:off x="107155" y="5752652"/>
            <a:ext cx="11249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/>
              <a:t>Результати опитування НПП обговорено на засіданнях вченої ради факультету, кафедр, робочої групи з метою подальшого удосконалення та підвищення якості реалізації освітньої програми.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9502D-7120-4745-A660-8481E1BBE442}"/>
              </a:ext>
            </a:extLst>
          </p:cNvPr>
          <p:cNvSpPr txBox="1"/>
          <p:nvPr/>
        </p:nvSpPr>
        <p:spPr>
          <a:xfrm>
            <a:off x="2219325" y="120463"/>
            <a:ext cx="6134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Результати опитування НПП</a:t>
            </a:r>
          </a:p>
        </p:txBody>
      </p:sp>
    </p:spTree>
    <p:extLst>
      <p:ext uri="{BB962C8B-B14F-4D97-AF65-F5344CB8AC3E}">
        <p14:creationId xmlns:p14="http://schemas.microsoft.com/office/powerpoint/2010/main" val="375193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A19AEF-A96D-4AB3-8D17-1A68D0FCC350}"/>
              </a:ext>
            </a:extLst>
          </p:cNvPr>
          <p:cNvSpPr txBox="1"/>
          <p:nvPr/>
        </p:nvSpPr>
        <p:spPr>
          <a:xfrm>
            <a:off x="638173" y="281672"/>
            <a:ext cx="4953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1.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Оцініть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за шкалою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1 до 5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рівень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академічної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свободи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Університеті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.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3DD1A-F429-429F-BFA1-AAB7DC72A2B5}"/>
              </a:ext>
            </a:extLst>
          </p:cNvPr>
          <p:cNvSpPr txBox="1"/>
          <p:nvPr/>
        </p:nvSpPr>
        <p:spPr>
          <a:xfrm>
            <a:off x="6600827" y="348347"/>
            <a:ext cx="4953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2.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</a:rPr>
              <a:t>ОП 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визначає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чіткі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передбачувані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результати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навчання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C41BB-8A1F-4C35-A25A-0F8C01D36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27" y="1724807"/>
            <a:ext cx="4756498" cy="28196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8723F4-CA2D-4E47-B411-37B713EB2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011" y="1724807"/>
            <a:ext cx="5616427" cy="28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7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4C2F37-D249-42ED-AA92-7187648861C7}"/>
              </a:ext>
            </a:extLst>
          </p:cNvPr>
          <p:cNvSpPr txBox="1"/>
          <p:nvPr/>
        </p:nvSpPr>
        <p:spPr>
          <a:xfrm>
            <a:off x="333375" y="272147"/>
            <a:ext cx="5057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своєчасно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Університет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оприлюднив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стратегію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процедури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спрямовані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забезпечення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якості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освітнього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процесу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88E766-2B59-4BB9-AFAE-19C2A3A5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71505"/>
            <a:ext cx="5159187" cy="3314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EF22EE-4372-4FC9-AE5F-26E52DC94860}"/>
              </a:ext>
            </a:extLst>
          </p:cNvPr>
          <p:cNvSpPr txBox="1"/>
          <p:nvPr/>
        </p:nvSpPr>
        <p:spPr>
          <a:xfrm>
            <a:off x="6096000" y="272147"/>
            <a:ext cx="5429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4. 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розробляється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освітня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програма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   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із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залученням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студентів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зовнішніх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стейкхолдерів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59D25E-522A-490A-B2F7-DDC0170AE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031" y="1771506"/>
            <a:ext cx="5159187" cy="3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0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94DB03-DEA2-4E81-9A15-F7B7AB92F8F4}"/>
              </a:ext>
            </a:extLst>
          </p:cNvPr>
          <p:cNvSpPr txBox="1"/>
          <p:nvPr/>
        </p:nvSpPr>
        <p:spPr>
          <a:xfrm>
            <a:off x="197570" y="572569"/>
            <a:ext cx="5023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5.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оцінюється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успішність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студентів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основі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завчасно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оприлюднених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критеріїв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F8FA4-5DC7-4495-B9FC-3624DF06EBF6}"/>
              </a:ext>
            </a:extLst>
          </p:cNvPr>
          <p:cNvSpPr txBox="1"/>
          <p:nvPr/>
        </p:nvSpPr>
        <p:spPr>
          <a:xfrm>
            <a:off x="5749606" y="295571"/>
            <a:ext cx="5813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6.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 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забезпечує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Університет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можливість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вільного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обрання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Вами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методів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навчання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викладання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відповідно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до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принципів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академічної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свободи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3B2F8A-E46F-4260-81D4-162D41293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71505"/>
            <a:ext cx="5159187" cy="33149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926DCF-D104-4809-AA9D-6BAB92C6E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724" y="1771504"/>
            <a:ext cx="5159187" cy="3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3D7FDF-B9B4-4A62-8137-97100EB2834F}"/>
              </a:ext>
            </a:extLst>
          </p:cNvPr>
          <p:cNvSpPr txBox="1"/>
          <p:nvPr/>
        </p:nvSpPr>
        <p:spPr>
          <a:xfrm>
            <a:off x="219075" y="295572"/>
            <a:ext cx="53435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7.</a:t>
            </a:r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 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здійснюєте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Ви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регулярне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оновлення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змісту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навчальних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дисциплін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основі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наукових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досягнень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і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сучасних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практик у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відповідній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галузі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D4B0B-CF3E-47DD-B40F-D051844F4A61}"/>
              </a:ext>
            </a:extLst>
          </p:cNvPr>
          <p:cNvSpPr txBox="1"/>
          <p:nvPr/>
        </p:nvSpPr>
        <p:spPr>
          <a:xfrm>
            <a:off x="5915025" y="295572"/>
            <a:ext cx="5667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8. 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задоволені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Ви системою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професійного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розвитку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викладачів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Університеті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4929FB-50E1-449F-B43D-DDBF0BF9B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42" y="1772900"/>
            <a:ext cx="5210389" cy="31778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C881A4-4DEB-4701-83EB-56DFAC2E3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5" y="1772899"/>
            <a:ext cx="5334462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1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AC575D-C4EC-481C-AD75-2BDEB67A8A4B}"/>
              </a:ext>
            </a:extLst>
          </p:cNvPr>
          <p:cNvSpPr txBox="1"/>
          <p:nvPr/>
        </p:nvSpPr>
        <p:spPr>
          <a:xfrm>
            <a:off x="180975" y="309473"/>
            <a:ext cx="5915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9.   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забезпечує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Університет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вільний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доступ до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міжнародних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інформаційних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ресурсів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та баз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даних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8C6A8-DD55-439A-BF87-9D5A597161D3}"/>
              </a:ext>
            </a:extLst>
          </p:cNvPr>
          <p:cNvSpPr txBox="1"/>
          <p:nvPr/>
        </p:nvSpPr>
        <p:spPr>
          <a:xfrm>
            <a:off x="6515100" y="401806"/>
            <a:ext cx="5057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10. 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задоволені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Ви системою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із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забезпечення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академічної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доброчесності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Університеті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A7DEFC-1A2E-471D-B139-64C5DCA6B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711" y="1620499"/>
            <a:ext cx="5057775" cy="31778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897981-A619-4E93-AE43-0C41EE6BC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620499"/>
            <a:ext cx="5334462" cy="31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4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92403C-1151-4C3F-84BB-D7DD9399B89C}"/>
              </a:ext>
            </a:extLst>
          </p:cNvPr>
          <p:cNvSpPr txBox="1"/>
          <p:nvPr/>
        </p:nvSpPr>
        <p:spPr>
          <a:xfrm>
            <a:off x="352425" y="439221"/>
            <a:ext cx="5057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11. 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користуєтеся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Ви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антиплагіатним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програмним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забезпеченням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науково-педагогічній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діяльності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61B79-8B44-48BA-AD47-F2E29736FD4F}"/>
              </a:ext>
            </a:extLst>
          </p:cNvPr>
          <p:cNvSpPr txBox="1"/>
          <p:nvPr/>
        </p:nvSpPr>
        <p:spPr>
          <a:xfrm>
            <a:off x="6172200" y="439221"/>
            <a:ext cx="4991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12. 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задоволені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Ви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матеріально-технічною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базою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Університеті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13A981-A217-4E1A-965A-0CA6E4940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64" y="1752459"/>
            <a:ext cx="5214237" cy="31814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F2BE93-F4C2-42AB-95B8-6C4D8431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623" y="1752459"/>
            <a:ext cx="5700254" cy="31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3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AB97E6-E017-40BE-BC30-DCB698571EA8}"/>
              </a:ext>
            </a:extLst>
          </p:cNvPr>
          <p:cNvSpPr txBox="1"/>
          <p:nvPr/>
        </p:nvSpPr>
        <p:spPr>
          <a:xfrm>
            <a:off x="219075" y="439221"/>
            <a:ext cx="5534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13.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задоволені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Ви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внутрішньою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системою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забезпечення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якості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освіти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Університеті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406648-3344-4BC2-8154-E1A54FC6607B}"/>
              </a:ext>
            </a:extLst>
          </p:cNvPr>
          <p:cNvSpPr txBox="1"/>
          <p:nvPr/>
        </p:nvSpPr>
        <p:spPr>
          <a:xfrm>
            <a:off x="5619750" y="439221"/>
            <a:ext cx="6134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14. 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задоволені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Ви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рівнем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морально-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етичних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взаємовідносин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між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учасниками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освітнього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процесу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Університеті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DEF8AC-0EE4-41E7-8EC7-F6198F8BA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31" y="1666761"/>
            <a:ext cx="5010619" cy="2838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99BF2E-170F-4BDA-A187-2C441E579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6761"/>
            <a:ext cx="5113463" cy="28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2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61D888-D7FF-4C53-BA4D-23CDB4101B7B}"/>
              </a:ext>
            </a:extLst>
          </p:cNvPr>
          <p:cNvSpPr txBox="1"/>
          <p:nvPr/>
        </p:nvSpPr>
        <p:spPr>
          <a:xfrm>
            <a:off x="295275" y="524946"/>
            <a:ext cx="4953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15.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задоволені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Ви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механізмом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запобігання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реагування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різні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форми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насильства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та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дискримінації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на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робочому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місці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 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6D053-FD77-47FE-8A25-308246EB845C}"/>
              </a:ext>
            </a:extLst>
          </p:cNvPr>
          <p:cNvSpPr txBox="1"/>
          <p:nvPr/>
        </p:nvSpPr>
        <p:spPr>
          <a:xfrm>
            <a:off x="6096000" y="524946"/>
            <a:ext cx="5343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16. 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Чи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заохочує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університет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запроваджувати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нові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методи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викладання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використовувати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інформаційні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технології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Roboto" panose="02000000000000000000" pitchFamily="2" charset="0"/>
              </a:rPr>
              <a:t>?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47D687-FA95-43D2-AE2F-ED44FAEA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983981"/>
            <a:ext cx="4808444" cy="26385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5FDEDB-C911-4680-B4AD-8BB57EA4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3981"/>
            <a:ext cx="5067739" cy="263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46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а подія">
  <a:themeElements>
    <a:clrScheme name="Основна подія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Основна подія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новна поді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TM04033927[[fn=Основна подія]]</Template>
  <TotalTime>569</TotalTime>
  <Words>586</Words>
  <Application>Microsoft Office PowerPoint</Application>
  <PresentationFormat>Широкий екран</PresentationFormat>
  <Paragraphs>49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Impact</vt:lpstr>
      <vt:lpstr>Roboto</vt:lpstr>
      <vt:lpstr>Times New Roman</vt:lpstr>
      <vt:lpstr>Wingdings</vt:lpstr>
      <vt:lpstr>Основна подія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Oksana Shtapenko</cp:lastModifiedBy>
  <cp:revision>72</cp:revision>
  <dcterms:created xsi:type="dcterms:W3CDTF">2022-02-09T12:14:08Z</dcterms:created>
  <dcterms:modified xsi:type="dcterms:W3CDTF">2025-08-31T18:30:51Z</dcterms:modified>
</cp:coreProperties>
</file>